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Robo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inkoo Bharani"/>
  <p:cmAuthor clrIdx="1" id="1" initials="" lastIdx="2" name="Finn de Lang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10F06B-3200-440A-8A52-E52B7FE1912F}">
  <a:tblStyle styleId="{5710F06B-3200-440A-8A52-E52B7FE191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regular.fntdata"/><Relationship Id="rId50" Type="http://schemas.openxmlformats.org/officeDocument/2006/relationships/slide" Target="slides/slide43.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Roboto-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16T02:30:30.924">
    <p:pos x="246" y="1146"/>
    <p:text>Add some screenshots to make it more evident. Rest is taking good shape.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8-23T09:33:38.497">
    <p:pos x="297" y="602"/>
    <p:text>Also mention that you had 8 weeks in hand to complete the task and monday.com helped you to organise timeline by achieving milestone and giving a chunk of time to each task</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8-26T01:00:16.021">
    <p:pos x="6000" y="0"/>
    <p:text>Did you try any other methods for this part of the code?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08-26T01:00:48.603">
    <p:pos x="6000" y="0"/>
    <p:text>Screen shots of the prototypes perhaps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8-24T00:15:25.145">
    <p:pos x="297" y="602"/>
    <p:text>Please add your reflection on testing and trialing as well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6356d082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6356d082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46b52341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46b52341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46b52341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46b52341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6b52341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6b52341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46b52341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46b52341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46b52341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46b52341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46b52341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46b52341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566d780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566d780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566d780f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566d780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566d780f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566d780f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566d780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566d780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566d780f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566d780f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73e05adc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73e05adc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6971268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6971268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69712682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69712682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69712682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69712682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6971268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6971268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6b536473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6b536473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6356d082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6356d082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69712682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e69712682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9f6916e1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9f6916e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6971268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6971268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ae5f6c3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ae5f6c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6b53647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6b53647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964538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964538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6b536473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6b536473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6b536473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6b536473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6b536473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6b536473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6b536473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6b536473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ae5f6c3c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ae5f6c3c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6b536473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6b536473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998c0816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998c0816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b67b774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b67b774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6356d082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6356d082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6356d082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6356d082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9f6916e1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9f6916e1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6356d082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6356d082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6356d082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e6356d082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E06666"/>
        </a:solidFill>
      </p:bgPr>
    </p:bg>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8" name="Shape 58"/>
        <p:cNvGrpSpPr/>
        <p:nvPr/>
      </p:nvGrpSpPr>
      <p:grpSpPr>
        <a:xfrm>
          <a:off x="0" y="0"/>
          <a:ext cx="0" cy="0"/>
          <a:chOff x="0" y="0"/>
          <a:chExt cx="0" cy="0"/>
        </a:xfrm>
      </p:grpSpPr>
      <p:sp>
        <p:nvSpPr>
          <p:cNvPr id="59" name="Google Shape;59;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E06666"/>
        </a:solidFill>
      </p:bgPr>
    </p:bg>
    <p:spTree>
      <p:nvGrpSpPr>
        <p:cNvPr id="15" name="Shape 15"/>
        <p:cNvGrpSpPr/>
        <p:nvPr/>
      </p:nvGrpSpPr>
      <p:grpSpPr>
        <a:xfrm>
          <a:off x="0" y="0"/>
          <a:ext cx="0" cy="0"/>
          <a:chOff x="0" y="0"/>
          <a:chExt cx="0" cy="0"/>
        </a:xfrm>
      </p:grpSpPr>
      <p:sp>
        <p:nvSpPr>
          <p:cNvPr id="16" name="Google Shape;16;p3"/>
          <p:cNvSpPr/>
          <p:nvPr/>
        </p:nvSpPr>
        <p:spPr>
          <a:xfrm flipH="1" rot="10800000">
            <a:off x="0" y="860700"/>
            <a:ext cx="9144000" cy="4282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0" y="8478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 name="Google Shape;25;p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5"/>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 name="Google Shape;32;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6"/>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38" name="Google Shape;38;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7"/>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1" name="Google Shape;41;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8"/>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6" name="Google Shape;46;p8"/>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8" name="Google Shape;48;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9"/>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9"/>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9"/>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3" name="Google Shape;53;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4" name="Shape 54"/>
        <p:cNvGrpSpPr/>
        <p:nvPr/>
      </p:nvGrpSpPr>
      <p:grpSpPr>
        <a:xfrm>
          <a:off x="0" y="0"/>
          <a:ext cx="0" cy="0"/>
          <a:chOff x="0" y="0"/>
          <a:chExt cx="0" cy="0"/>
        </a:xfrm>
      </p:grpSpPr>
      <p:sp>
        <p:nvSpPr>
          <p:cNvPr id="55" name="Google Shape;55;p10"/>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6" name="Google Shape;56;p10"/>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7" name="Google Shape;57;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comments" Target="../comments/comment3.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comments" Target="../comments/comment4.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40.png"/><Relationship Id="rId6"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drive.google.com/file/d/1iTNzWRQN2khWtGPzQEq1_i8AVPkQtsdr/view" TargetMode="Externa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hyperlink" Target="http://drive.google.com/file/d/1iTNzWRQN2khWtGPzQEq1_i8AVPkQtsdr/view" TargetMode="External"/><Relationship Id="rId6"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ocs.google.com/document/d/1cL_rsTuTyQNQnko8cxE1-u9vgW3N_ntEQEedTbIk534/edit?usp=sharing" TargetMode="External"/><Relationship Id="rId4" Type="http://schemas.openxmlformats.org/officeDocument/2006/relationships/hyperlink" Target="https://docs.google.com/document/d/1cL_rsTuTyQNQnko8cxE1-u9vgW3N_ntEQEedTbIk534/edit?usp=shar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color-blindness.com/coblis-color-blindness-simulator/" TargetMode="Externa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omments" Target="../comments/commen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DEVELOP AN OUTCOME L2</a:t>
            </a:r>
            <a:endParaRPr/>
          </a:p>
        </p:txBody>
      </p:sp>
      <p:sp>
        <p:nvSpPr>
          <p:cNvPr id="65" name="Google Shape;65;p1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Evidence of Learning Template</a:t>
            </a:r>
            <a:endParaRPr sz="2400"/>
          </a:p>
        </p:txBody>
      </p:sp>
      <p:sp>
        <p:nvSpPr>
          <p:cNvPr id="66" name="Google Shape;66;p12"/>
          <p:cNvSpPr txBox="1"/>
          <p:nvPr>
            <p:ph idx="1" type="subTitle"/>
          </p:nvPr>
        </p:nvSpPr>
        <p:spPr>
          <a:xfrm>
            <a:off x="390525" y="40083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Orienteering Map Database</a:t>
            </a:r>
            <a:endParaRPr/>
          </a:p>
          <a:p>
            <a:pPr indent="0" lvl="0" marL="0" rtl="0" algn="l">
              <a:lnSpc>
                <a:spcPct val="100000"/>
              </a:lnSpc>
              <a:spcBef>
                <a:spcPts val="0"/>
              </a:spcBef>
              <a:spcAft>
                <a:spcPts val="0"/>
              </a:spcAft>
              <a:buSzPts val="1800"/>
              <a:buNone/>
            </a:pPr>
            <a:r>
              <a:rPr lang="en" sz="2400"/>
              <a:t>Callum Wishart</a:t>
            </a:r>
            <a:endParaRPr sz="2400"/>
          </a:p>
        </p:txBody>
      </p:sp>
      <p:sp>
        <p:nvSpPr>
          <p:cNvPr id="67" name="Google Shape;67;p12"/>
          <p:cNvSpPr txBox="1"/>
          <p:nvPr>
            <p:ph idx="1" type="subTitle"/>
          </p:nvPr>
        </p:nvSpPr>
        <p:spPr>
          <a:xfrm>
            <a:off x="390525" y="3294963"/>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outcome</a:t>
            </a:r>
            <a:endParaRPr/>
          </a:p>
        </p:txBody>
      </p:sp>
      <p:sp>
        <p:nvSpPr>
          <p:cNvPr id="127" name="Google Shape;127;p21"/>
          <p:cNvSpPr txBox="1"/>
          <p:nvPr>
            <p:ph idx="1" type="body"/>
          </p:nvPr>
        </p:nvSpPr>
        <p:spPr>
          <a:xfrm>
            <a:off x="471900" y="956400"/>
            <a:ext cx="4100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To decompose my outcome I used monday.com to visualise this different components of my project and I set up 3 different categories with smaller tasks inside them.</a:t>
            </a:r>
            <a:endParaRPr/>
          </a:p>
          <a:p>
            <a:pPr indent="0" lvl="0" marL="0" rtl="0" algn="l">
              <a:lnSpc>
                <a:spcPct val="115000"/>
              </a:lnSpc>
              <a:spcBef>
                <a:spcPts val="1600"/>
              </a:spcBef>
              <a:spcAft>
                <a:spcPts val="1600"/>
              </a:spcAft>
              <a:buSzPts val="1800"/>
              <a:buNone/>
            </a:pPr>
            <a:r>
              <a:rPr lang="en"/>
              <a:t>I also decomposed the outcome by using functions so that different components could be worked on separately and called multiple times</a:t>
            </a:r>
            <a:endParaRPr/>
          </a:p>
        </p:txBody>
      </p:sp>
      <p:pic>
        <p:nvPicPr>
          <p:cNvPr id="128" name="Google Shape;128;p21" title="Points scored"/>
          <p:cNvPicPr preferRelativeResize="0"/>
          <p:nvPr/>
        </p:nvPicPr>
        <p:blipFill>
          <a:blip r:embed="rId3">
            <a:alphaModFix/>
          </a:blip>
          <a:stretch>
            <a:fillRect/>
          </a:stretch>
        </p:blipFill>
        <p:spPr>
          <a:xfrm>
            <a:off x="4571995" y="1646950"/>
            <a:ext cx="4516050" cy="2792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Trialling components</a:t>
            </a:r>
            <a:endParaRPr/>
          </a:p>
        </p:txBody>
      </p:sp>
      <p:sp>
        <p:nvSpPr>
          <p:cNvPr id="134" name="Google Shape;134;p22"/>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trialled components. Show that you gathered information to inform your decision making.</a:t>
            </a:r>
            <a:endParaRPr/>
          </a:p>
          <a:p>
            <a:pPr indent="0" lvl="0" marL="0" rtl="0" algn="l">
              <a:lnSpc>
                <a:spcPct val="115000"/>
              </a:lnSpc>
              <a:spcBef>
                <a:spcPts val="1600"/>
              </a:spcBef>
              <a:spcAft>
                <a:spcPts val="0"/>
              </a:spcAft>
              <a:buSzPts val="1800"/>
              <a:buNone/>
            </a:pPr>
            <a:r>
              <a:rPr lang="en"/>
              <a:t>Record evidence that you have trialled multiple components and have selected those most suitable.</a:t>
            </a:r>
            <a:endParaRPr/>
          </a:p>
          <a:p>
            <a:pPr indent="0" lvl="0" marL="0" rtl="0" algn="l">
              <a:lnSpc>
                <a:spcPct val="115000"/>
              </a:lnSpc>
              <a:spcBef>
                <a:spcPts val="1600"/>
              </a:spcBef>
              <a:spcAft>
                <a:spcPts val="1600"/>
              </a:spcAft>
              <a:buSzPts val="1800"/>
              <a:buNone/>
            </a:pPr>
            <a:r>
              <a:rPr lang="en"/>
              <a:t>Record evidence that you have used information from trialling appropriately to improve the functionality of the outcome.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226075" y="398650"/>
            <a:ext cx="2808000" cy="140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Record evidence that you have trialled components. Show that you gathered information to inform your decision making</a:t>
            </a:r>
            <a:endParaRPr sz="1800"/>
          </a:p>
        </p:txBody>
      </p:sp>
      <p:sp>
        <p:nvSpPr>
          <p:cNvPr id="140" name="Google Shape;140;p23"/>
          <p:cNvSpPr txBox="1"/>
          <p:nvPr>
            <p:ph idx="1" type="body"/>
          </p:nvPr>
        </p:nvSpPr>
        <p:spPr>
          <a:xfrm>
            <a:off x="226075" y="2227800"/>
            <a:ext cx="2808000" cy="24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broke my project into different parts, the first lot of these parts which I trialled was ‘File Dialogue box’, ‘File Upload Window’, ‘New window’, ‘Database’, ‘Table Viewing’ as well as versions from 1.0 through to 2.6.1 showing various updates.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1" name="Google Shape;141;p23"/>
          <p:cNvPicPr preferRelativeResize="0"/>
          <p:nvPr/>
        </p:nvPicPr>
        <p:blipFill>
          <a:blip r:embed="rId3">
            <a:alphaModFix/>
          </a:blip>
          <a:stretch>
            <a:fillRect/>
          </a:stretch>
        </p:blipFill>
        <p:spPr>
          <a:xfrm>
            <a:off x="5030276" y="231862"/>
            <a:ext cx="2466074" cy="4679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45" name="Shape 145"/>
        <p:cNvGrpSpPr/>
        <p:nvPr/>
      </p:nvGrpSpPr>
      <p:grpSpPr>
        <a:xfrm>
          <a:off x="0" y="0"/>
          <a:ext cx="0" cy="0"/>
          <a:chOff x="0" y="0"/>
          <a:chExt cx="0" cy="0"/>
        </a:xfrm>
      </p:grpSpPr>
      <p:sp>
        <p:nvSpPr>
          <p:cNvPr id="146" name="Google Shape;146;p24"/>
          <p:cNvSpPr txBox="1"/>
          <p:nvPr>
            <p:ph type="title"/>
          </p:nvPr>
        </p:nvSpPr>
        <p:spPr>
          <a:xfrm>
            <a:off x="226075" y="357800"/>
            <a:ext cx="2808000" cy="162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Record evidence that you have trialled multiple components and have selected those most suitable.</a:t>
            </a:r>
            <a:endParaRPr sz="1800"/>
          </a:p>
        </p:txBody>
      </p:sp>
      <p:sp>
        <p:nvSpPr>
          <p:cNvPr id="147" name="Google Shape;147;p24"/>
          <p:cNvSpPr txBox="1"/>
          <p:nvPr>
            <p:ph idx="1" type="body"/>
          </p:nvPr>
        </p:nvSpPr>
        <p:spPr>
          <a:xfrm>
            <a:off x="226075" y="2649925"/>
            <a:ext cx="2808000" cy="19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component that I trialled was my file upload window. It was very basic and had a few entry widgets as well as an </a:t>
            </a:r>
            <a:r>
              <a:rPr lang="en"/>
              <a:t>non functioning</a:t>
            </a:r>
            <a:r>
              <a:rPr lang="en"/>
              <a:t> button to browse files.</a:t>
            </a:r>
            <a:endParaRPr/>
          </a:p>
        </p:txBody>
      </p:sp>
      <p:pic>
        <p:nvPicPr>
          <p:cNvPr id="148" name="Google Shape;148;p24"/>
          <p:cNvPicPr preferRelativeResize="0"/>
          <p:nvPr/>
        </p:nvPicPr>
        <p:blipFill>
          <a:blip r:embed="rId3">
            <a:alphaModFix/>
          </a:blip>
          <a:stretch>
            <a:fillRect/>
          </a:stretch>
        </p:blipFill>
        <p:spPr>
          <a:xfrm>
            <a:off x="4096025" y="283202"/>
            <a:ext cx="4387475" cy="2630525"/>
          </a:xfrm>
          <a:prstGeom prst="rect">
            <a:avLst/>
          </a:prstGeom>
          <a:noFill/>
          <a:ln>
            <a:noFill/>
          </a:ln>
        </p:spPr>
      </p:pic>
      <p:pic>
        <p:nvPicPr>
          <p:cNvPr id="149" name="Google Shape;149;p24"/>
          <p:cNvPicPr preferRelativeResize="0"/>
          <p:nvPr/>
        </p:nvPicPr>
        <p:blipFill>
          <a:blip r:embed="rId4">
            <a:alphaModFix/>
          </a:blip>
          <a:stretch>
            <a:fillRect/>
          </a:stretch>
        </p:blipFill>
        <p:spPr>
          <a:xfrm>
            <a:off x="4836188" y="3159927"/>
            <a:ext cx="2907142" cy="1924972"/>
          </a:xfrm>
          <a:prstGeom prst="rect">
            <a:avLst/>
          </a:prstGeom>
          <a:noFill/>
          <a:ln>
            <a:noFill/>
          </a:ln>
        </p:spPr>
      </p:pic>
      <p:sp>
        <p:nvSpPr>
          <p:cNvPr id="150" name="Google Shape;150;p24"/>
          <p:cNvSpPr/>
          <p:nvPr/>
        </p:nvSpPr>
        <p:spPr>
          <a:xfrm>
            <a:off x="2652120" y="1440162"/>
            <a:ext cx="447817" cy="12196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54" name="Shape 154"/>
        <p:cNvGrpSpPr/>
        <p:nvPr/>
      </p:nvGrpSpPr>
      <p:grpSpPr>
        <a:xfrm>
          <a:off x="0" y="0"/>
          <a:ext cx="0" cy="0"/>
          <a:chOff x="0" y="0"/>
          <a:chExt cx="0" cy="0"/>
        </a:xfrm>
      </p:grpSpPr>
      <p:sp>
        <p:nvSpPr>
          <p:cNvPr id="155" name="Google Shape;155;p25"/>
          <p:cNvSpPr txBox="1"/>
          <p:nvPr>
            <p:ph type="title"/>
          </p:nvPr>
        </p:nvSpPr>
        <p:spPr>
          <a:xfrm>
            <a:off x="226075" y="357800"/>
            <a:ext cx="2808000" cy="170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Record evidence that you have trialled multiple components and have selected those most suitable.</a:t>
            </a:r>
            <a:endParaRPr sz="1800"/>
          </a:p>
        </p:txBody>
      </p:sp>
      <p:sp>
        <p:nvSpPr>
          <p:cNvPr id="156" name="Google Shape;156;p25"/>
          <p:cNvSpPr txBox="1"/>
          <p:nvPr>
            <p:ph idx="1" type="body"/>
          </p:nvPr>
        </p:nvSpPr>
        <p:spPr>
          <a:xfrm>
            <a:off x="226075" y="2571750"/>
            <a:ext cx="2808000" cy="20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next version of the file upload window was more advanced and had a dropdown menu and the ability to open a file dialogue window and a function to close the window when the ‘submit’ button was clicked.</a:t>
            </a:r>
            <a:endParaRPr/>
          </a:p>
        </p:txBody>
      </p:sp>
      <p:pic>
        <p:nvPicPr>
          <p:cNvPr id="157" name="Google Shape;157;p25"/>
          <p:cNvPicPr preferRelativeResize="0"/>
          <p:nvPr/>
        </p:nvPicPr>
        <p:blipFill>
          <a:blip r:embed="rId3">
            <a:alphaModFix/>
          </a:blip>
          <a:stretch>
            <a:fillRect/>
          </a:stretch>
        </p:blipFill>
        <p:spPr>
          <a:xfrm>
            <a:off x="3686725" y="558900"/>
            <a:ext cx="3190126" cy="2982150"/>
          </a:xfrm>
          <a:prstGeom prst="rect">
            <a:avLst/>
          </a:prstGeom>
          <a:noFill/>
          <a:ln>
            <a:noFill/>
          </a:ln>
        </p:spPr>
      </p:pic>
      <p:pic>
        <p:nvPicPr>
          <p:cNvPr id="158" name="Google Shape;158;p25"/>
          <p:cNvPicPr preferRelativeResize="0"/>
          <p:nvPr/>
        </p:nvPicPr>
        <p:blipFill>
          <a:blip r:embed="rId4">
            <a:alphaModFix/>
          </a:blip>
          <a:stretch>
            <a:fillRect/>
          </a:stretch>
        </p:blipFill>
        <p:spPr>
          <a:xfrm>
            <a:off x="3622893" y="3845901"/>
            <a:ext cx="5265100" cy="1126950"/>
          </a:xfrm>
          <a:prstGeom prst="rect">
            <a:avLst/>
          </a:prstGeom>
          <a:noFill/>
          <a:ln>
            <a:noFill/>
          </a:ln>
        </p:spPr>
      </p:pic>
      <p:pic>
        <p:nvPicPr>
          <p:cNvPr id="159" name="Google Shape;159;p25"/>
          <p:cNvPicPr preferRelativeResize="0"/>
          <p:nvPr/>
        </p:nvPicPr>
        <p:blipFill>
          <a:blip r:embed="rId5">
            <a:alphaModFix/>
          </a:blip>
          <a:stretch>
            <a:fillRect/>
          </a:stretch>
        </p:blipFill>
        <p:spPr>
          <a:xfrm>
            <a:off x="6941793" y="1493000"/>
            <a:ext cx="2123724" cy="1414800"/>
          </a:xfrm>
          <a:prstGeom prst="rect">
            <a:avLst/>
          </a:prstGeom>
          <a:noFill/>
          <a:ln>
            <a:noFill/>
          </a:ln>
        </p:spPr>
      </p:pic>
      <p:sp>
        <p:nvSpPr>
          <p:cNvPr id="160" name="Google Shape;160;p25"/>
          <p:cNvSpPr/>
          <p:nvPr/>
        </p:nvSpPr>
        <p:spPr>
          <a:xfrm>
            <a:off x="2442630" y="1440162"/>
            <a:ext cx="804036" cy="12196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226075" y="357800"/>
            <a:ext cx="2808000" cy="170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Record evidence that you have trialled multiple components and have selected those most suitable.</a:t>
            </a:r>
            <a:endParaRPr sz="1800"/>
          </a:p>
        </p:txBody>
      </p:sp>
      <p:sp>
        <p:nvSpPr>
          <p:cNvPr id="166" name="Google Shape;166;p26"/>
          <p:cNvSpPr txBox="1"/>
          <p:nvPr>
            <p:ph idx="1" type="body"/>
          </p:nvPr>
        </p:nvSpPr>
        <p:spPr>
          <a:xfrm>
            <a:off x="226075" y="2571750"/>
            <a:ext cx="2808000" cy="20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next version of the file upload window was a fixed version of my </a:t>
            </a:r>
            <a:r>
              <a:rPr lang="en"/>
              <a:t>previous code as the function that closed the window was not getting called so I fixed it and applied it in the next version.</a:t>
            </a:r>
            <a:r>
              <a:rPr lang="en"/>
              <a:t> </a:t>
            </a:r>
            <a:endParaRPr/>
          </a:p>
        </p:txBody>
      </p:sp>
      <p:sp>
        <p:nvSpPr>
          <p:cNvPr id="167" name="Google Shape;167;p26"/>
          <p:cNvSpPr/>
          <p:nvPr/>
        </p:nvSpPr>
        <p:spPr>
          <a:xfrm>
            <a:off x="2469435" y="1493000"/>
            <a:ext cx="781747" cy="121845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pic>
        <p:nvPicPr>
          <p:cNvPr id="168" name="Google Shape;168;p26"/>
          <p:cNvPicPr preferRelativeResize="0"/>
          <p:nvPr/>
        </p:nvPicPr>
        <p:blipFill>
          <a:blip r:embed="rId3">
            <a:alphaModFix/>
          </a:blip>
          <a:stretch>
            <a:fillRect/>
          </a:stretch>
        </p:blipFill>
        <p:spPr>
          <a:xfrm>
            <a:off x="3681750" y="1607178"/>
            <a:ext cx="5301975" cy="1356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72" name="Shape 172"/>
        <p:cNvGrpSpPr/>
        <p:nvPr/>
      </p:nvGrpSpPr>
      <p:grpSpPr>
        <a:xfrm>
          <a:off x="0" y="0"/>
          <a:ext cx="0" cy="0"/>
          <a:chOff x="0" y="0"/>
          <a:chExt cx="0" cy="0"/>
        </a:xfrm>
      </p:grpSpPr>
      <p:sp>
        <p:nvSpPr>
          <p:cNvPr id="173" name="Google Shape;173;p27"/>
          <p:cNvSpPr txBox="1"/>
          <p:nvPr>
            <p:ph type="title"/>
          </p:nvPr>
        </p:nvSpPr>
        <p:spPr>
          <a:xfrm>
            <a:off x="226075" y="357800"/>
            <a:ext cx="2808000" cy="170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Record evidence that you have trialled multiple components and have selected those most suitable.</a:t>
            </a:r>
            <a:endParaRPr sz="1800"/>
          </a:p>
        </p:txBody>
      </p:sp>
      <p:sp>
        <p:nvSpPr>
          <p:cNvPr id="174" name="Google Shape;174;p27"/>
          <p:cNvSpPr txBox="1"/>
          <p:nvPr>
            <p:ph idx="1" type="body"/>
          </p:nvPr>
        </p:nvSpPr>
        <p:spPr>
          <a:xfrm>
            <a:off x="226075" y="2571750"/>
            <a:ext cx="2808000" cy="20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next version of the file upload window was more complex and had more entry widget and dropdown widgets as well as labels. I also introduced a icon for my Tkinter Window</a:t>
            </a:r>
            <a:endParaRPr/>
          </a:p>
        </p:txBody>
      </p:sp>
      <p:sp>
        <p:nvSpPr>
          <p:cNvPr id="175" name="Google Shape;175;p27"/>
          <p:cNvSpPr/>
          <p:nvPr/>
        </p:nvSpPr>
        <p:spPr>
          <a:xfrm>
            <a:off x="2399353" y="1607175"/>
            <a:ext cx="843094"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4</a:t>
            </a:r>
          </a:p>
        </p:txBody>
      </p:sp>
      <p:pic>
        <p:nvPicPr>
          <p:cNvPr id="176" name="Google Shape;176;p27"/>
          <p:cNvPicPr preferRelativeResize="0"/>
          <p:nvPr/>
        </p:nvPicPr>
        <p:blipFill>
          <a:blip r:embed="rId4">
            <a:alphaModFix/>
          </a:blip>
          <a:stretch>
            <a:fillRect/>
          </a:stretch>
        </p:blipFill>
        <p:spPr>
          <a:xfrm>
            <a:off x="4077600" y="1547750"/>
            <a:ext cx="4476250" cy="2370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80" name="Shape 180"/>
        <p:cNvGrpSpPr/>
        <p:nvPr/>
      </p:nvGrpSpPr>
      <p:grpSpPr>
        <a:xfrm>
          <a:off x="0" y="0"/>
          <a:ext cx="0" cy="0"/>
          <a:chOff x="0" y="0"/>
          <a:chExt cx="0" cy="0"/>
        </a:xfrm>
      </p:grpSpPr>
      <p:sp>
        <p:nvSpPr>
          <p:cNvPr id="181" name="Google Shape;181;p28"/>
          <p:cNvSpPr txBox="1"/>
          <p:nvPr>
            <p:ph type="title"/>
          </p:nvPr>
        </p:nvSpPr>
        <p:spPr>
          <a:xfrm>
            <a:off x="226075" y="357800"/>
            <a:ext cx="2808000" cy="170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Record evidence that you have trialled multiple components and have selected those most suitable.</a:t>
            </a:r>
            <a:endParaRPr sz="1800"/>
          </a:p>
        </p:txBody>
      </p:sp>
      <p:sp>
        <p:nvSpPr>
          <p:cNvPr id="182" name="Google Shape;182;p28"/>
          <p:cNvSpPr txBox="1"/>
          <p:nvPr>
            <p:ph idx="1" type="body"/>
          </p:nvPr>
        </p:nvSpPr>
        <p:spPr>
          <a:xfrm>
            <a:off x="226075" y="2571750"/>
            <a:ext cx="2808000" cy="20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ended up using version 4 because it was easy to use, had information that was easy to upload and enough information for the use of this product </a:t>
            </a:r>
            <a:endParaRPr/>
          </a:p>
        </p:txBody>
      </p:sp>
      <p:pic>
        <p:nvPicPr>
          <p:cNvPr id="183" name="Google Shape;183;p28"/>
          <p:cNvPicPr preferRelativeResize="0"/>
          <p:nvPr/>
        </p:nvPicPr>
        <p:blipFill>
          <a:blip r:embed="rId4">
            <a:alphaModFix/>
          </a:blip>
          <a:stretch>
            <a:fillRect/>
          </a:stretch>
        </p:blipFill>
        <p:spPr>
          <a:xfrm>
            <a:off x="4077600" y="1547750"/>
            <a:ext cx="4476250" cy="2370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87" name="Shape 187"/>
        <p:cNvGrpSpPr/>
        <p:nvPr/>
      </p:nvGrpSpPr>
      <p:grpSpPr>
        <a:xfrm>
          <a:off x="0" y="0"/>
          <a:ext cx="0" cy="0"/>
          <a:chOff x="0" y="0"/>
          <a:chExt cx="0" cy="0"/>
        </a:xfrm>
      </p:grpSpPr>
      <p:sp>
        <p:nvSpPr>
          <p:cNvPr id="188" name="Google Shape;188;p29"/>
          <p:cNvSpPr txBox="1"/>
          <p:nvPr>
            <p:ph type="title"/>
          </p:nvPr>
        </p:nvSpPr>
        <p:spPr>
          <a:xfrm>
            <a:off x="226075" y="357800"/>
            <a:ext cx="2808000" cy="96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Decomposing</a:t>
            </a:r>
            <a:endParaRPr sz="1800"/>
          </a:p>
        </p:txBody>
      </p:sp>
      <p:sp>
        <p:nvSpPr>
          <p:cNvPr id="189" name="Google Shape;189;p29"/>
          <p:cNvSpPr txBox="1"/>
          <p:nvPr>
            <p:ph idx="1" type="body"/>
          </p:nvPr>
        </p:nvSpPr>
        <p:spPr>
          <a:xfrm>
            <a:off x="226075" y="1876050"/>
            <a:ext cx="2808000" cy="27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this was finished I next learnt how to have multiple windows within my program.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was tested in a basic version of my upload window code which showed a home page and when a button was pressed, displayed the </a:t>
            </a:r>
            <a:r>
              <a:rPr lang="en"/>
              <a:t>upload</a:t>
            </a:r>
            <a:r>
              <a:rPr lang="en"/>
              <a:t> window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was done by putting the </a:t>
            </a:r>
            <a:r>
              <a:rPr lang="en"/>
              <a:t>upload</a:t>
            </a:r>
            <a:r>
              <a:rPr lang="en"/>
              <a:t> window code in a function and opening the widgets in a new window created by the widget ‘Toplevel’</a:t>
            </a:r>
            <a:endParaRPr/>
          </a:p>
        </p:txBody>
      </p:sp>
      <p:pic>
        <p:nvPicPr>
          <p:cNvPr id="190" name="Google Shape;190;p29"/>
          <p:cNvPicPr preferRelativeResize="0"/>
          <p:nvPr/>
        </p:nvPicPr>
        <p:blipFill>
          <a:blip r:embed="rId3">
            <a:alphaModFix/>
          </a:blip>
          <a:stretch>
            <a:fillRect/>
          </a:stretch>
        </p:blipFill>
        <p:spPr>
          <a:xfrm>
            <a:off x="5423651" y="461175"/>
            <a:ext cx="2949525" cy="3990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94" name="Shape 194"/>
        <p:cNvGrpSpPr/>
        <p:nvPr/>
      </p:nvGrpSpPr>
      <p:grpSpPr>
        <a:xfrm>
          <a:off x="0" y="0"/>
          <a:ext cx="0" cy="0"/>
          <a:chOff x="0" y="0"/>
          <a:chExt cx="0" cy="0"/>
        </a:xfrm>
      </p:grpSpPr>
      <p:sp>
        <p:nvSpPr>
          <p:cNvPr id="195" name="Google Shape;195;p3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Decomposing</a:t>
            </a:r>
            <a:endParaRPr/>
          </a:p>
        </p:txBody>
      </p:sp>
      <p:sp>
        <p:nvSpPr>
          <p:cNvPr id="196" name="Google Shape;196;p3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this I then made this new button link to the updated upload window with more input widgets. As shown in the </a:t>
            </a:r>
            <a:r>
              <a:rPr lang="en"/>
              <a:t>upload</a:t>
            </a:r>
            <a:r>
              <a:rPr lang="en"/>
              <a:t> file function in version 2.1.1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Continuing on from this I started learning about how databases and python can interact.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some research I decided to use SQLite3 as it was a lot simpler than MySQL and also </a:t>
            </a:r>
            <a:r>
              <a:rPr lang="en"/>
              <a:t>integrated</a:t>
            </a:r>
            <a:r>
              <a:rPr lang="en"/>
              <a:t> to python very well.</a:t>
            </a:r>
            <a:endParaRPr/>
          </a:p>
        </p:txBody>
      </p:sp>
      <p:pic>
        <p:nvPicPr>
          <p:cNvPr descr="File:Sqlite-square-icon.svg - Wikimedia Commons" id="197" name="Google Shape;197;p30"/>
          <p:cNvPicPr preferRelativeResize="0"/>
          <p:nvPr/>
        </p:nvPicPr>
        <p:blipFill>
          <a:blip r:embed="rId3">
            <a:alphaModFix/>
          </a:blip>
          <a:stretch>
            <a:fillRect/>
          </a:stretch>
        </p:blipFill>
        <p:spPr>
          <a:xfrm>
            <a:off x="4862100" y="1192075"/>
            <a:ext cx="2759350" cy="2759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398325" y="1428549"/>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2400"/>
              <a:t>https://drive.google.com/drive/folders/1WItffflfjRA7crz987g85FzrYOlJiY6O?usp=sharing</a:t>
            </a:r>
            <a:endParaRPr sz="2400"/>
          </a:p>
        </p:txBody>
      </p:sp>
      <p:sp>
        <p:nvSpPr>
          <p:cNvPr id="73" name="Google Shape;73;p13"/>
          <p:cNvSpPr txBox="1"/>
          <p:nvPr>
            <p:ph idx="1" type="subTitle"/>
          </p:nvPr>
        </p:nvSpPr>
        <p:spPr>
          <a:xfrm>
            <a:off x="429600" y="3529225"/>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150">
                <a:latin typeface="Roboto"/>
                <a:ea typeface="Roboto"/>
                <a:cs typeface="Roboto"/>
                <a:sym typeface="Roboto"/>
              </a:rPr>
              <a:t>https://view.monday.com/1407266127-8ca6800634055b92078c7d22af2b248d?r=use1</a:t>
            </a:r>
            <a:endParaRPr sz="2400"/>
          </a:p>
        </p:txBody>
      </p:sp>
      <p:sp>
        <p:nvSpPr>
          <p:cNvPr id="74" name="Google Shape;74;p13"/>
          <p:cNvSpPr txBox="1"/>
          <p:nvPr>
            <p:ph idx="1" type="subTitle"/>
          </p:nvPr>
        </p:nvSpPr>
        <p:spPr>
          <a:xfrm>
            <a:off x="429600" y="3164826"/>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800"/>
              <a:buNone/>
            </a:pPr>
            <a:r>
              <a:rPr b="1" i="1" lang="en"/>
              <a:t>Monday.com link</a:t>
            </a:r>
            <a:endParaRPr/>
          </a:p>
        </p:txBody>
      </p:sp>
      <p:sp>
        <p:nvSpPr>
          <p:cNvPr id="75" name="Google Shape;75;p13"/>
          <p:cNvSpPr txBox="1"/>
          <p:nvPr/>
        </p:nvSpPr>
        <p:spPr>
          <a:xfrm>
            <a:off x="523725" y="801775"/>
            <a:ext cx="7980900" cy="5541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2400">
                <a:solidFill>
                  <a:schemeClr val="lt1"/>
                </a:solidFill>
              </a:rPr>
              <a:t>Google Drive link</a:t>
            </a:r>
            <a:endParaRPr sz="24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01" name="Shape 201"/>
        <p:cNvGrpSpPr/>
        <p:nvPr/>
      </p:nvGrpSpPr>
      <p:grpSpPr>
        <a:xfrm>
          <a:off x="0" y="0"/>
          <a:ext cx="0" cy="0"/>
          <a:chOff x="0" y="0"/>
          <a:chExt cx="0" cy="0"/>
        </a:xfrm>
      </p:grpSpPr>
      <p:sp>
        <p:nvSpPr>
          <p:cNvPr id="202" name="Google Shape;202;p3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Decomposing</a:t>
            </a:r>
            <a:endParaRPr/>
          </a:p>
        </p:txBody>
      </p:sp>
      <p:sp>
        <p:nvSpPr>
          <p:cNvPr id="203" name="Google Shape;203;p3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step for using the database was creating it. I followed a free tutorial from codemy.com on youtube to learn how to create this database and created the different fields and types of data that I wanted to store.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line connects to the database and if not </a:t>
            </a:r>
            <a:r>
              <a:rPr lang="en"/>
              <a:t>existent</a:t>
            </a:r>
            <a:r>
              <a:rPr lang="en"/>
              <a:t> will create it. The next line creates a ‘cursor’ to do activities within the </a:t>
            </a:r>
            <a:r>
              <a:rPr lang="en"/>
              <a:t>database</a:t>
            </a:r>
            <a:r>
              <a:rPr lang="en"/>
              <a:t>. The next lines create a table within the database to store data with labels and type of data store. The next to lines commit the changes and close the connection</a:t>
            </a:r>
            <a:endParaRPr/>
          </a:p>
        </p:txBody>
      </p:sp>
      <p:pic>
        <p:nvPicPr>
          <p:cNvPr id="204" name="Google Shape;204;p31"/>
          <p:cNvPicPr preferRelativeResize="0"/>
          <p:nvPr/>
        </p:nvPicPr>
        <p:blipFill>
          <a:blip r:embed="rId3">
            <a:alphaModFix/>
          </a:blip>
          <a:stretch>
            <a:fillRect/>
          </a:stretch>
        </p:blipFill>
        <p:spPr>
          <a:xfrm>
            <a:off x="3835775" y="492450"/>
            <a:ext cx="4768900" cy="4076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08" name="Shape 208"/>
        <p:cNvGrpSpPr/>
        <p:nvPr/>
      </p:nvGrpSpPr>
      <p:grpSpPr>
        <a:xfrm>
          <a:off x="0" y="0"/>
          <a:ext cx="0" cy="0"/>
          <a:chOff x="0" y="0"/>
          <a:chExt cx="0" cy="0"/>
        </a:xfrm>
      </p:grpSpPr>
      <p:sp>
        <p:nvSpPr>
          <p:cNvPr id="209" name="Google Shape;209;p3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210" name="Google Shape;210;p3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step was to create a submit button that collects data from the input fields and uploads it to the selected table in my 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function firstly checks if the input in the date fields is a valid answer by using the try + except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it connects to the database and inserts the </a:t>
            </a:r>
            <a:r>
              <a:rPr lang="en"/>
              <a:t>value from the selected fields into the given columns in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then closes the connection and destroys the upload window.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1" name="Google Shape;211;p32"/>
          <p:cNvPicPr preferRelativeResize="0"/>
          <p:nvPr/>
        </p:nvPicPr>
        <p:blipFill>
          <a:blip r:embed="rId3">
            <a:alphaModFix/>
          </a:blip>
          <a:stretch>
            <a:fillRect/>
          </a:stretch>
        </p:blipFill>
        <p:spPr>
          <a:xfrm>
            <a:off x="4687303" y="152400"/>
            <a:ext cx="3250632" cy="4838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15" name="Shape 215"/>
        <p:cNvGrpSpPr/>
        <p:nvPr/>
      </p:nvGrpSpPr>
      <p:grpSpPr>
        <a:xfrm>
          <a:off x="0" y="0"/>
          <a:ext cx="0" cy="0"/>
          <a:chOff x="0" y="0"/>
          <a:chExt cx="0" cy="0"/>
        </a:xfrm>
      </p:grpSpPr>
      <p:sp>
        <p:nvSpPr>
          <p:cNvPr id="216" name="Google Shape;216;p3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217" name="Google Shape;217;p3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next created a query function to check if the information I had uploaded had been properly executed and uploaded, this function would later be removed in the final version.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function selected all data in the table and displayed it in the python window allowing me to see if my data had been updated.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8" name="Google Shape;218;p33"/>
          <p:cNvPicPr preferRelativeResize="0"/>
          <p:nvPr/>
        </p:nvPicPr>
        <p:blipFill>
          <a:blip r:embed="rId3">
            <a:alphaModFix/>
          </a:blip>
          <a:stretch>
            <a:fillRect/>
          </a:stretch>
        </p:blipFill>
        <p:spPr>
          <a:xfrm>
            <a:off x="4194600" y="1414850"/>
            <a:ext cx="4331625" cy="2298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22" name="Shape 222"/>
        <p:cNvGrpSpPr/>
        <p:nvPr/>
      </p:nvGrpSpPr>
      <p:grpSpPr>
        <a:xfrm>
          <a:off x="0" y="0"/>
          <a:ext cx="0" cy="0"/>
          <a:chOff x="0" y="0"/>
          <a:chExt cx="0" cy="0"/>
        </a:xfrm>
      </p:grpSpPr>
      <p:sp>
        <p:nvSpPr>
          <p:cNvPr id="223" name="Google Shape;223;p3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 + Trialling</a:t>
            </a:r>
            <a:endParaRPr/>
          </a:p>
        </p:txBody>
      </p:sp>
      <p:sp>
        <p:nvSpPr>
          <p:cNvPr id="224" name="Google Shape;224;p3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next created a function to create a new window and display a table with all the current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do this I could have used treeview or a </a:t>
            </a:r>
            <a:r>
              <a:rPr lang="en"/>
              <a:t>multitude</a:t>
            </a:r>
            <a:r>
              <a:rPr lang="en"/>
              <a:t> of text widgets with borders.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chose to do it with treeview as this meant it was a lot easier to provide </a:t>
            </a:r>
            <a:r>
              <a:rPr lang="en"/>
              <a:t>information</a:t>
            </a:r>
            <a:r>
              <a:rPr lang="en"/>
              <a:t> and style what the table looked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first had to set up the basics of the table such as headings and columns.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5" name="Google Shape;225;p34"/>
          <p:cNvPicPr preferRelativeResize="0"/>
          <p:nvPr/>
        </p:nvPicPr>
        <p:blipFill>
          <a:blip r:embed="rId3">
            <a:alphaModFix/>
          </a:blip>
          <a:stretch>
            <a:fillRect/>
          </a:stretch>
        </p:blipFill>
        <p:spPr>
          <a:xfrm>
            <a:off x="4324505" y="178250"/>
            <a:ext cx="3669567" cy="316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29" name="Shape 229"/>
        <p:cNvGrpSpPr/>
        <p:nvPr/>
      </p:nvGrpSpPr>
      <p:grpSpPr>
        <a:xfrm>
          <a:off x="0" y="0"/>
          <a:ext cx="0" cy="0"/>
          <a:chOff x="0" y="0"/>
          <a:chExt cx="0" cy="0"/>
        </a:xfrm>
      </p:grpSpPr>
      <p:sp>
        <p:nvSpPr>
          <p:cNvPr id="230" name="Google Shape;230;p3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231" name="Google Shape;231;p3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next used a for loop to display all the data that was stored in my database table into my python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this I created buttons to sort the maps by type of map. </a:t>
            </a:r>
            <a:endParaRPr/>
          </a:p>
        </p:txBody>
      </p:sp>
      <p:pic>
        <p:nvPicPr>
          <p:cNvPr id="232" name="Google Shape;232;p35"/>
          <p:cNvPicPr preferRelativeResize="0"/>
          <p:nvPr/>
        </p:nvPicPr>
        <p:blipFill>
          <a:blip r:embed="rId3">
            <a:alphaModFix/>
          </a:blip>
          <a:stretch>
            <a:fillRect/>
          </a:stretch>
        </p:blipFill>
        <p:spPr>
          <a:xfrm>
            <a:off x="4734628" y="390851"/>
            <a:ext cx="3375725" cy="2613175"/>
          </a:xfrm>
          <a:prstGeom prst="rect">
            <a:avLst/>
          </a:prstGeom>
          <a:noFill/>
          <a:ln>
            <a:noFill/>
          </a:ln>
        </p:spPr>
      </p:pic>
      <p:pic>
        <p:nvPicPr>
          <p:cNvPr id="233" name="Google Shape;233;p35"/>
          <p:cNvPicPr preferRelativeResize="0"/>
          <p:nvPr/>
        </p:nvPicPr>
        <p:blipFill>
          <a:blip r:embed="rId4">
            <a:alphaModFix/>
          </a:blip>
          <a:stretch>
            <a:fillRect/>
          </a:stretch>
        </p:blipFill>
        <p:spPr>
          <a:xfrm>
            <a:off x="4671675" y="3117351"/>
            <a:ext cx="3648501" cy="1834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37" name="Shape 237"/>
        <p:cNvGrpSpPr/>
        <p:nvPr/>
      </p:nvGrpSpPr>
      <p:grpSpPr>
        <a:xfrm>
          <a:off x="0" y="0"/>
          <a:ext cx="0" cy="0"/>
          <a:chOff x="0" y="0"/>
          <a:chExt cx="0" cy="0"/>
        </a:xfrm>
      </p:grpSpPr>
      <p:sp>
        <p:nvSpPr>
          <p:cNvPr id="238" name="Google Shape;238;p3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 - Debugging</a:t>
            </a:r>
            <a:endParaRPr/>
          </a:p>
        </p:txBody>
      </p:sp>
      <p:sp>
        <p:nvSpPr>
          <p:cNvPr id="239" name="Google Shape;239;p3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my first errors in my code was having code that was not being displayed on the window or not being in the right spot and looking jumbled.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fixed this by using the grid widget instead of the pack widget.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allowed me to place widgets on my window more accurately and using padding to space the windows apart and make it easier to 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900"/>
              <a:t>Top: Shows using pack widget and outcome</a:t>
            </a:r>
            <a:endParaRPr sz="900"/>
          </a:p>
          <a:p>
            <a:pPr indent="0" lvl="0" marL="0" rtl="0" algn="l">
              <a:spcBef>
                <a:spcPts val="0"/>
              </a:spcBef>
              <a:spcAft>
                <a:spcPts val="0"/>
              </a:spcAft>
              <a:buNone/>
            </a:pPr>
            <a:r>
              <a:rPr lang="en" sz="900"/>
              <a:t>Bottom: Shows using grid and padding and outcome of that</a:t>
            </a:r>
            <a:endParaRPr sz="9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0" name="Google Shape;240;p36"/>
          <p:cNvPicPr preferRelativeResize="0"/>
          <p:nvPr/>
        </p:nvPicPr>
        <p:blipFill>
          <a:blip r:embed="rId3">
            <a:alphaModFix/>
          </a:blip>
          <a:stretch>
            <a:fillRect/>
          </a:stretch>
        </p:blipFill>
        <p:spPr>
          <a:xfrm>
            <a:off x="3337800" y="390326"/>
            <a:ext cx="3261849" cy="1480676"/>
          </a:xfrm>
          <a:prstGeom prst="rect">
            <a:avLst/>
          </a:prstGeom>
          <a:noFill/>
          <a:ln>
            <a:noFill/>
          </a:ln>
        </p:spPr>
      </p:pic>
      <p:pic>
        <p:nvPicPr>
          <p:cNvPr id="241" name="Google Shape;241;p36"/>
          <p:cNvPicPr preferRelativeResize="0"/>
          <p:nvPr/>
        </p:nvPicPr>
        <p:blipFill>
          <a:blip r:embed="rId4">
            <a:alphaModFix/>
          </a:blip>
          <a:stretch>
            <a:fillRect/>
          </a:stretch>
        </p:blipFill>
        <p:spPr>
          <a:xfrm>
            <a:off x="6755200" y="503863"/>
            <a:ext cx="2166425" cy="1253600"/>
          </a:xfrm>
          <a:prstGeom prst="rect">
            <a:avLst/>
          </a:prstGeom>
          <a:noFill/>
          <a:ln>
            <a:noFill/>
          </a:ln>
        </p:spPr>
      </p:pic>
      <p:pic>
        <p:nvPicPr>
          <p:cNvPr id="242" name="Google Shape;242;p36"/>
          <p:cNvPicPr preferRelativeResize="0"/>
          <p:nvPr/>
        </p:nvPicPr>
        <p:blipFill>
          <a:blip r:embed="rId5">
            <a:alphaModFix/>
          </a:blip>
          <a:stretch>
            <a:fillRect/>
          </a:stretch>
        </p:blipFill>
        <p:spPr>
          <a:xfrm>
            <a:off x="3337800" y="2758750"/>
            <a:ext cx="3261850" cy="2031516"/>
          </a:xfrm>
          <a:prstGeom prst="rect">
            <a:avLst/>
          </a:prstGeom>
          <a:noFill/>
          <a:ln>
            <a:noFill/>
          </a:ln>
        </p:spPr>
      </p:pic>
      <p:pic>
        <p:nvPicPr>
          <p:cNvPr id="243" name="Google Shape;243;p36"/>
          <p:cNvPicPr preferRelativeResize="0"/>
          <p:nvPr/>
        </p:nvPicPr>
        <p:blipFill>
          <a:blip r:embed="rId6">
            <a:alphaModFix/>
          </a:blip>
          <a:stretch>
            <a:fillRect/>
          </a:stretch>
        </p:blipFill>
        <p:spPr>
          <a:xfrm>
            <a:off x="6755200" y="2584509"/>
            <a:ext cx="2166425" cy="23800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47" name="Shape 247"/>
        <p:cNvGrpSpPr/>
        <p:nvPr/>
      </p:nvGrpSpPr>
      <p:grpSpPr>
        <a:xfrm>
          <a:off x="0" y="0"/>
          <a:ext cx="0" cy="0"/>
          <a:chOff x="0" y="0"/>
          <a:chExt cx="0" cy="0"/>
        </a:xfrm>
      </p:grpSpPr>
      <p:sp>
        <p:nvSpPr>
          <p:cNvPr id="248" name="Google Shape;248;p3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 - Debugging</a:t>
            </a:r>
            <a:endParaRPr/>
          </a:p>
        </p:txBody>
      </p:sp>
      <p:sp>
        <p:nvSpPr>
          <p:cNvPr id="249" name="Google Shape;249;p37"/>
          <p:cNvSpPr txBox="1"/>
          <p:nvPr>
            <p:ph idx="1" type="body"/>
          </p:nvPr>
        </p:nvSpPr>
        <p:spPr>
          <a:xfrm>
            <a:off x="226075" y="1367950"/>
            <a:ext cx="2808000" cy="32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error that I encountered was when I created a button, the command would not call the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debug this I first tested the commands inside the function to determine there was not an error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then tested syntax using PEP8, there was not an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next consulted other students and online forums such as stack overflow, this helped me realise that the command within the button did not need a bracket after the name.</a:t>
            </a:r>
            <a:endParaRPr/>
          </a:p>
        </p:txBody>
      </p:sp>
      <p:pic>
        <p:nvPicPr>
          <p:cNvPr id="250" name="Google Shape;250;p37"/>
          <p:cNvPicPr preferRelativeResize="0"/>
          <p:nvPr/>
        </p:nvPicPr>
        <p:blipFill>
          <a:blip r:embed="rId3">
            <a:alphaModFix/>
          </a:blip>
          <a:stretch>
            <a:fillRect/>
          </a:stretch>
        </p:blipFill>
        <p:spPr>
          <a:xfrm>
            <a:off x="3351595" y="1102170"/>
            <a:ext cx="5602749" cy="452700"/>
          </a:xfrm>
          <a:prstGeom prst="rect">
            <a:avLst/>
          </a:prstGeom>
          <a:noFill/>
          <a:ln>
            <a:noFill/>
          </a:ln>
        </p:spPr>
      </p:pic>
      <p:pic>
        <p:nvPicPr>
          <p:cNvPr id="251" name="Google Shape;251;p37"/>
          <p:cNvPicPr preferRelativeResize="0"/>
          <p:nvPr/>
        </p:nvPicPr>
        <p:blipFill>
          <a:blip r:embed="rId4">
            <a:alphaModFix/>
          </a:blip>
          <a:stretch>
            <a:fillRect/>
          </a:stretch>
        </p:blipFill>
        <p:spPr>
          <a:xfrm>
            <a:off x="3362318" y="3493250"/>
            <a:ext cx="5581315" cy="452700"/>
          </a:xfrm>
          <a:prstGeom prst="rect">
            <a:avLst/>
          </a:prstGeom>
          <a:noFill/>
          <a:ln>
            <a:noFill/>
          </a:ln>
        </p:spPr>
      </p:pic>
      <p:sp>
        <p:nvSpPr>
          <p:cNvPr id="252" name="Google Shape;252;p37"/>
          <p:cNvSpPr txBox="1"/>
          <p:nvPr/>
        </p:nvSpPr>
        <p:spPr>
          <a:xfrm>
            <a:off x="3351600" y="852025"/>
            <a:ext cx="90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Before</a:t>
            </a:r>
            <a:endParaRPr b="1" sz="800"/>
          </a:p>
        </p:txBody>
      </p:sp>
      <p:sp>
        <p:nvSpPr>
          <p:cNvPr id="253" name="Google Shape;253;p37"/>
          <p:cNvSpPr txBox="1"/>
          <p:nvPr/>
        </p:nvSpPr>
        <p:spPr>
          <a:xfrm>
            <a:off x="3362325" y="3244000"/>
            <a:ext cx="54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After</a:t>
            </a:r>
            <a:endParaRPr b="1" sz="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57" name="Shape 257"/>
        <p:cNvGrpSpPr/>
        <p:nvPr/>
      </p:nvGrpSpPr>
      <p:grpSpPr>
        <a:xfrm>
          <a:off x="0" y="0"/>
          <a:ext cx="0" cy="0"/>
          <a:chOff x="0" y="0"/>
          <a:chExt cx="0" cy="0"/>
        </a:xfrm>
      </p:grpSpPr>
      <p:sp>
        <p:nvSpPr>
          <p:cNvPr id="258" name="Google Shape;258;p3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 - Debugging</a:t>
            </a:r>
            <a:endParaRPr/>
          </a:p>
        </p:txBody>
      </p:sp>
      <p:sp>
        <p:nvSpPr>
          <p:cNvPr id="259" name="Google Shape;259;p3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error that I had was that when I called my function it presented the results in the table on top of the previous results instead of deleting them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fix this problem I researched and used stack overflow to learn more about the treeview widget and how to delete results first.</a:t>
            </a:r>
            <a:endParaRPr/>
          </a:p>
          <a:p>
            <a:pPr indent="0" lvl="0" marL="0" rtl="0" algn="l">
              <a:spcBef>
                <a:spcPts val="0"/>
              </a:spcBef>
              <a:spcAft>
                <a:spcPts val="0"/>
              </a:spcAft>
              <a:buNone/>
            </a:pPr>
            <a:r>
              <a:t/>
            </a:r>
            <a:endParaRPr/>
          </a:p>
        </p:txBody>
      </p:sp>
      <p:pic>
        <p:nvPicPr>
          <p:cNvPr id="260" name="Google Shape;260;p38"/>
          <p:cNvPicPr preferRelativeResize="0"/>
          <p:nvPr/>
        </p:nvPicPr>
        <p:blipFill>
          <a:blip r:embed="rId3">
            <a:alphaModFix/>
          </a:blip>
          <a:stretch>
            <a:fillRect/>
          </a:stretch>
        </p:blipFill>
        <p:spPr>
          <a:xfrm>
            <a:off x="4572000" y="522825"/>
            <a:ext cx="3980974" cy="1836450"/>
          </a:xfrm>
          <a:prstGeom prst="rect">
            <a:avLst/>
          </a:prstGeom>
          <a:noFill/>
          <a:ln>
            <a:noFill/>
          </a:ln>
        </p:spPr>
      </p:pic>
      <p:pic>
        <p:nvPicPr>
          <p:cNvPr id="261" name="Google Shape;261;p38"/>
          <p:cNvPicPr preferRelativeResize="0"/>
          <p:nvPr/>
        </p:nvPicPr>
        <p:blipFill>
          <a:blip r:embed="rId4">
            <a:alphaModFix/>
          </a:blip>
          <a:stretch>
            <a:fillRect/>
          </a:stretch>
        </p:blipFill>
        <p:spPr>
          <a:xfrm>
            <a:off x="4572000" y="2571750"/>
            <a:ext cx="3980975" cy="20295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outcomes Comparing Alternatives</a:t>
            </a:r>
            <a:endParaRPr/>
          </a:p>
        </p:txBody>
      </p:sp>
      <p:sp>
        <p:nvSpPr>
          <p:cNvPr id="267" name="Google Shape;267;p39"/>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components that I had to trial and compare alternatives was the database software.</a:t>
            </a:r>
            <a:endParaRPr/>
          </a:p>
          <a:p>
            <a:pPr indent="0" lvl="0" marL="0" rtl="0" algn="l">
              <a:spcBef>
                <a:spcPts val="0"/>
              </a:spcBef>
              <a:spcAft>
                <a:spcPts val="0"/>
              </a:spcAft>
              <a:buNone/>
            </a:pPr>
            <a:r>
              <a:rPr lang="en"/>
              <a:t>In the end I chose to use SQLite3 as it was easy to </a:t>
            </a:r>
            <a:r>
              <a:rPr lang="en"/>
              <a:t>integrate</a:t>
            </a:r>
            <a:r>
              <a:rPr lang="en"/>
              <a:t> into python and I did not need to store a very large amount of data and thus SQLite3 would be sufficient</a:t>
            </a:r>
            <a:endParaRPr/>
          </a:p>
        </p:txBody>
      </p:sp>
      <p:graphicFrame>
        <p:nvGraphicFramePr>
          <p:cNvPr id="268" name="Google Shape;268;p39"/>
          <p:cNvGraphicFramePr/>
          <p:nvPr/>
        </p:nvGraphicFramePr>
        <p:xfrm>
          <a:off x="963450" y="2813225"/>
          <a:ext cx="3000000" cy="3000000"/>
        </p:xfrm>
        <a:graphic>
          <a:graphicData uri="http://schemas.openxmlformats.org/drawingml/2006/table">
            <a:tbl>
              <a:tblPr>
                <a:noFill/>
                <a:tableStyleId>{5710F06B-3200-440A-8A52-E52B7FE1912F}</a:tableStyleId>
              </a:tblPr>
              <a:tblGrid>
                <a:gridCol w="1349900"/>
                <a:gridCol w="2639700"/>
                <a:gridCol w="32494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Advantages</a:t>
                      </a:r>
                      <a:endParaRPr/>
                    </a:p>
                  </a:txBody>
                  <a:tcPr marT="91425" marB="91425" marR="91425" marL="91425"/>
                </a:tc>
                <a:tc>
                  <a:txBody>
                    <a:bodyPr/>
                    <a:lstStyle/>
                    <a:p>
                      <a:pPr indent="0" lvl="0" marL="0" rtl="0" algn="l">
                        <a:spcBef>
                          <a:spcPts val="0"/>
                        </a:spcBef>
                        <a:spcAft>
                          <a:spcPts val="0"/>
                        </a:spcAft>
                        <a:buNone/>
                      </a:pPr>
                      <a:r>
                        <a:rPr lang="en"/>
                        <a:t>Disadvantages</a:t>
                      </a:r>
                      <a:endParaRPr/>
                    </a:p>
                  </a:txBody>
                  <a:tcPr marT="91425" marB="91425" marR="91425" marL="91425"/>
                </a:tc>
              </a:tr>
              <a:tr h="381000">
                <a:tc>
                  <a:txBody>
                    <a:bodyPr/>
                    <a:lstStyle/>
                    <a:p>
                      <a:pPr indent="0" lvl="0" marL="0" rtl="0" algn="l">
                        <a:spcBef>
                          <a:spcPts val="0"/>
                        </a:spcBef>
                        <a:spcAft>
                          <a:spcPts val="0"/>
                        </a:spcAft>
                        <a:buNone/>
                      </a:pPr>
                      <a:r>
                        <a:rPr lang="en"/>
                        <a:t>Sqlite3</a:t>
                      </a:r>
                      <a:endParaRPr/>
                    </a:p>
                  </a:txBody>
                  <a:tcPr marT="91425" marB="91425" marR="91425" marL="91425"/>
                </a:tc>
                <a:tc>
                  <a:txBody>
                    <a:bodyPr/>
                    <a:lstStyle/>
                    <a:p>
                      <a:pPr indent="-317500" lvl="0" marL="457200" rtl="0" algn="l">
                        <a:spcBef>
                          <a:spcPts val="0"/>
                        </a:spcBef>
                        <a:spcAft>
                          <a:spcPts val="0"/>
                        </a:spcAft>
                        <a:buSzPts val="1400"/>
                        <a:buChar char="●"/>
                      </a:pPr>
                      <a:r>
                        <a:rPr lang="en"/>
                        <a:t>Easy to incorporate into python</a:t>
                      </a:r>
                      <a:endParaRPr/>
                    </a:p>
                    <a:p>
                      <a:pPr indent="-317500" lvl="0" marL="457200" rtl="0" algn="l">
                        <a:spcBef>
                          <a:spcPts val="0"/>
                        </a:spcBef>
                        <a:spcAft>
                          <a:spcPts val="0"/>
                        </a:spcAft>
                        <a:buSzPts val="1400"/>
                        <a:buChar char="●"/>
                      </a:pPr>
                      <a:r>
                        <a:rPr lang="en"/>
                        <a:t>File based</a:t>
                      </a:r>
                      <a:endParaRPr/>
                    </a:p>
                  </a:txBody>
                  <a:tcPr marT="91425" marB="91425" marR="91425" marL="91425"/>
                </a:tc>
                <a:tc>
                  <a:txBody>
                    <a:bodyPr/>
                    <a:lstStyle/>
                    <a:p>
                      <a:pPr indent="-317500" lvl="0" marL="457200" rtl="0" algn="l">
                        <a:spcBef>
                          <a:spcPts val="0"/>
                        </a:spcBef>
                        <a:spcAft>
                          <a:spcPts val="0"/>
                        </a:spcAft>
                        <a:buSzPts val="1400"/>
                        <a:buChar char="●"/>
                      </a:pPr>
                      <a:r>
                        <a:rPr lang="en"/>
                        <a:t>Lacks a lot of functionality</a:t>
                      </a:r>
                      <a:endParaRPr/>
                    </a:p>
                    <a:p>
                      <a:pPr indent="-317500" lvl="0" marL="457200" rtl="0" algn="l">
                        <a:spcBef>
                          <a:spcPts val="0"/>
                        </a:spcBef>
                        <a:spcAft>
                          <a:spcPts val="0"/>
                        </a:spcAft>
                        <a:buSzPts val="1400"/>
                        <a:buChar char="●"/>
                      </a:pPr>
                      <a:r>
                        <a:rPr lang="en"/>
                        <a:t>Not as functional with lots of data</a:t>
                      </a:r>
                      <a:endParaRPr/>
                    </a:p>
                  </a:txBody>
                  <a:tcPr marT="91425" marB="91425" marR="91425" marL="91425"/>
                </a:tc>
              </a:tr>
              <a:tr h="381000">
                <a:tc>
                  <a:txBody>
                    <a:bodyPr/>
                    <a:lstStyle/>
                    <a:p>
                      <a:pPr indent="0" lvl="0" marL="0" rtl="0" algn="l">
                        <a:spcBef>
                          <a:spcPts val="0"/>
                        </a:spcBef>
                        <a:spcAft>
                          <a:spcPts val="0"/>
                        </a:spcAft>
                        <a:buNone/>
                      </a:pPr>
                      <a:r>
                        <a:rPr lang="en"/>
                        <a:t>MySQL</a:t>
                      </a:r>
                      <a:endParaRPr/>
                    </a:p>
                  </a:txBody>
                  <a:tcPr marT="91425" marB="91425" marR="91425" marL="91425"/>
                </a:tc>
                <a:tc>
                  <a:txBody>
                    <a:bodyPr/>
                    <a:lstStyle/>
                    <a:p>
                      <a:pPr indent="-317500" lvl="0" marL="457200" rtl="0" algn="l">
                        <a:spcBef>
                          <a:spcPts val="0"/>
                        </a:spcBef>
                        <a:spcAft>
                          <a:spcPts val="0"/>
                        </a:spcAft>
                        <a:buSzPts val="1400"/>
                        <a:buChar char="●"/>
                      </a:pPr>
                      <a:r>
                        <a:rPr lang="en"/>
                        <a:t>Easy to use</a:t>
                      </a:r>
                      <a:endParaRPr/>
                    </a:p>
                    <a:p>
                      <a:pPr indent="-317500" lvl="0" marL="457200" rtl="0" algn="l">
                        <a:spcBef>
                          <a:spcPts val="0"/>
                        </a:spcBef>
                        <a:spcAft>
                          <a:spcPts val="0"/>
                        </a:spcAft>
                        <a:buSzPts val="1400"/>
                        <a:buChar char="●"/>
                      </a:pPr>
                      <a:r>
                        <a:rPr lang="en"/>
                        <a:t>Lots of functions</a:t>
                      </a:r>
                      <a:endParaRPr/>
                    </a:p>
                    <a:p>
                      <a:pPr indent="-317500" lvl="0" marL="457200" rtl="0" algn="l">
                        <a:spcBef>
                          <a:spcPts val="0"/>
                        </a:spcBef>
                        <a:spcAft>
                          <a:spcPts val="0"/>
                        </a:spcAft>
                        <a:buSzPts val="1400"/>
                        <a:buChar char="●"/>
                      </a:pPr>
                      <a:r>
                        <a:rPr lang="en"/>
                        <a:t>Can store lots of data</a:t>
                      </a:r>
                      <a:endParaRPr/>
                    </a:p>
                  </a:txBody>
                  <a:tcPr marT="91425" marB="91425" marR="91425" marL="91425"/>
                </a:tc>
                <a:tc>
                  <a:txBody>
                    <a:bodyPr/>
                    <a:lstStyle/>
                    <a:p>
                      <a:pPr indent="-317500" lvl="0" marL="457200" rtl="0" algn="l">
                        <a:spcBef>
                          <a:spcPts val="0"/>
                        </a:spcBef>
                        <a:spcAft>
                          <a:spcPts val="0"/>
                        </a:spcAft>
                        <a:buSzPts val="1400"/>
                        <a:buChar char="●"/>
                      </a:pPr>
                      <a:r>
                        <a:rPr lang="en"/>
                        <a:t>I found it hard to integrate into python when testing</a:t>
                      </a:r>
                      <a:endParaRPr/>
                    </a:p>
                    <a:p>
                      <a:pPr indent="-317500" lvl="0" marL="457200" rtl="0" algn="l">
                        <a:spcBef>
                          <a:spcPts val="0"/>
                        </a:spcBef>
                        <a:spcAft>
                          <a:spcPts val="0"/>
                        </a:spcAft>
                        <a:buSzPts val="1400"/>
                        <a:buChar char="●"/>
                      </a:pPr>
                      <a:r>
                        <a:rPr lang="en"/>
                        <a:t>Not as reliable</a:t>
                      </a:r>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outcomes - Comparing Alternatives</a:t>
            </a:r>
            <a:endParaRPr/>
          </a:p>
        </p:txBody>
      </p:sp>
      <p:sp>
        <p:nvSpPr>
          <p:cNvPr id="274" name="Google Shape;274;p40"/>
          <p:cNvSpPr txBox="1"/>
          <p:nvPr>
            <p:ph idx="1" type="body"/>
          </p:nvPr>
        </p:nvSpPr>
        <p:spPr>
          <a:xfrm>
            <a:off x="471900" y="956400"/>
            <a:ext cx="35538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Another decision that I had to make was what GUI library to use. The two options that I had were TKinter and PyQt.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the end I chose Tkinter as there were lots of tutorials and it seemed easy to use. My code would not require very advanced options and thus Tkinter would be suitable. PyQt had a steep learning curve and thus would not be able to fit in my timeline due to the deadline imposed on us.</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75" name="Google Shape;275;p40"/>
          <p:cNvGraphicFramePr/>
          <p:nvPr/>
        </p:nvGraphicFramePr>
        <p:xfrm>
          <a:off x="4196500" y="1337490"/>
          <a:ext cx="3000000" cy="3000000"/>
        </p:xfrm>
        <a:graphic>
          <a:graphicData uri="http://schemas.openxmlformats.org/drawingml/2006/table">
            <a:tbl>
              <a:tblPr>
                <a:noFill/>
                <a:tableStyleId>{5710F06B-3200-440A-8A52-E52B7FE1912F}</a:tableStyleId>
              </a:tblPr>
              <a:tblGrid>
                <a:gridCol w="748900"/>
                <a:gridCol w="1998250"/>
                <a:gridCol w="1998250"/>
              </a:tblGrid>
              <a:tr h="469275">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Advantages</a:t>
                      </a:r>
                      <a:endParaRPr sz="1100"/>
                    </a:p>
                  </a:txBody>
                  <a:tcPr marT="91425" marB="91425" marR="91425" marL="91425"/>
                </a:tc>
                <a:tc>
                  <a:txBody>
                    <a:bodyPr/>
                    <a:lstStyle/>
                    <a:p>
                      <a:pPr indent="0" lvl="0" marL="0" rtl="0" algn="l">
                        <a:spcBef>
                          <a:spcPts val="0"/>
                        </a:spcBef>
                        <a:spcAft>
                          <a:spcPts val="0"/>
                        </a:spcAft>
                        <a:buNone/>
                      </a:pPr>
                      <a:r>
                        <a:rPr lang="en" sz="1100"/>
                        <a:t>Disadvantages</a:t>
                      </a:r>
                      <a:endParaRPr sz="1100"/>
                    </a:p>
                  </a:txBody>
                  <a:tcPr marT="91425" marB="91425" marR="91425" marL="91425"/>
                </a:tc>
              </a:tr>
              <a:tr h="1257600">
                <a:tc>
                  <a:txBody>
                    <a:bodyPr/>
                    <a:lstStyle/>
                    <a:p>
                      <a:pPr indent="0" lvl="0" marL="0" rtl="0" algn="l">
                        <a:spcBef>
                          <a:spcPts val="0"/>
                        </a:spcBef>
                        <a:spcAft>
                          <a:spcPts val="0"/>
                        </a:spcAft>
                        <a:buNone/>
                      </a:pPr>
                      <a:r>
                        <a:rPr lang="en" sz="1100"/>
                        <a:t>Tkinter</a:t>
                      </a:r>
                      <a:endParaRPr sz="1100"/>
                    </a:p>
                  </a:txBody>
                  <a:tcPr marT="91425" marB="91425" marR="91425" marL="91425"/>
                </a:tc>
                <a:tc>
                  <a:txBody>
                    <a:bodyPr/>
                    <a:lstStyle/>
                    <a:p>
                      <a:pPr indent="-298450" lvl="0" marL="457200" rtl="0" algn="l">
                        <a:spcBef>
                          <a:spcPts val="0"/>
                        </a:spcBef>
                        <a:spcAft>
                          <a:spcPts val="0"/>
                        </a:spcAft>
                        <a:buSzPts val="1100"/>
                        <a:buChar char="●"/>
                      </a:pPr>
                      <a:r>
                        <a:rPr lang="en" sz="1100"/>
                        <a:t>Simple to understand</a:t>
                      </a:r>
                      <a:endParaRPr sz="1100"/>
                    </a:p>
                    <a:p>
                      <a:pPr indent="-298450" lvl="0" marL="457200" rtl="0" algn="l">
                        <a:spcBef>
                          <a:spcPts val="0"/>
                        </a:spcBef>
                        <a:spcAft>
                          <a:spcPts val="0"/>
                        </a:spcAft>
                        <a:buSzPts val="1100"/>
                        <a:buChar char="●"/>
                      </a:pPr>
                      <a:r>
                        <a:rPr lang="en" sz="1100"/>
                        <a:t>Comes pre-installed in python</a:t>
                      </a:r>
                      <a:endParaRPr sz="1100"/>
                    </a:p>
                    <a:p>
                      <a:pPr indent="-298450" lvl="0" marL="457200" rtl="0" algn="l">
                        <a:spcBef>
                          <a:spcPts val="0"/>
                        </a:spcBef>
                        <a:spcAft>
                          <a:spcPts val="0"/>
                        </a:spcAft>
                        <a:buSzPts val="1100"/>
                        <a:buChar char="●"/>
                      </a:pPr>
                      <a:r>
                        <a:rPr lang="en" sz="1100"/>
                        <a:t>Lots of documentation and tutorials</a:t>
                      </a:r>
                      <a:endParaRPr sz="1100"/>
                    </a:p>
                  </a:txBody>
                  <a:tcPr marT="91425" marB="91425" marR="91425" marL="91425"/>
                </a:tc>
                <a:tc>
                  <a:txBody>
                    <a:bodyPr/>
                    <a:lstStyle/>
                    <a:p>
                      <a:pPr indent="-298450" lvl="0" marL="457200" rtl="0" algn="l">
                        <a:spcBef>
                          <a:spcPts val="0"/>
                        </a:spcBef>
                        <a:spcAft>
                          <a:spcPts val="0"/>
                        </a:spcAft>
                        <a:buSzPts val="1100"/>
                        <a:buChar char="●"/>
                      </a:pPr>
                      <a:r>
                        <a:rPr lang="en" sz="1100"/>
                        <a:t>Does not have advanced widgets</a:t>
                      </a:r>
                      <a:endParaRPr sz="1100"/>
                    </a:p>
                    <a:p>
                      <a:pPr indent="-298450" lvl="0" marL="457200" rtl="0" algn="l">
                        <a:spcBef>
                          <a:spcPts val="0"/>
                        </a:spcBef>
                        <a:spcAft>
                          <a:spcPts val="0"/>
                        </a:spcAft>
                        <a:buSzPts val="1100"/>
                        <a:buChar char="●"/>
                      </a:pPr>
                      <a:r>
                        <a:rPr lang="en" sz="1100"/>
                        <a:t>It looks clunky</a:t>
                      </a:r>
                      <a:endParaRPr sz="1100"/>
                    </a:p>
                  </a:txBody>
                  <a:tcPr marT="91425" marB="91425" marR="91425" marL="91425"/>
                </a:tc>
              </a:tr>
              <a:tr h="1464100">
                <a:tc>
                  <a:txBody>
                    <a:bodyPr/>
                    <a:lstStyle/>
                    <a:p>
                      <a:pPr indent="0" lvl="0" marL="0" rtl="0" algn="l">
                        <a:spcBef>
                          <a:spcPts val="0"/>
                        </a:spcBef>
                        <a:spcAft>
                          <a:spcPts val="0"/>
                        </a:spcAft>
                        <a:buNone/>
                      </a:pPr>
                      <a:r>
                        <a:rPr lang="en" sz="1100"/>
                        <a:t>PyQt</a:t>
                      </a:r>
                      <a:endParaRPr sz="1100"/>
                    </a:p>
                  </a:txBody>
                  <a:tcPr marT="91425" marB="91425" marR="91425" marL="91425"/>
                </a:tc>
                <a:tc>
                  <a:txBody>
                    <a:bodyPr/>
                    <a:lstStyle/>
                    <a:p>
                      <a:pPr indent="-298450" lvl="0" marL="457200" rtl="0" algn="l">
                        <a:spcBef>
                          <a:spcPts val="0"/>
                        </a:spcBef>
                        <a:spcAft>
                          <a:spcPts val="0"/>
                        </a:spcAft>
                        <a:buSzPts val="1100"/>
                        <a:buChar char="●"/>
                      </a:pPr>
                      <a:r>
                        <a:rPr lang="en" sz="1100"/>
                        <a:t>Lots of flexibility</a:t>
                      </a:r>
                      <a:endParaRPr sz="1100"/>
                    </a:p>
                    <a:p>
                      <a:pPr indent="-298450" lvl="0" marL="457200" rtl="0" algn="l">
                        <a:spcBef>
                          <a:spcPts val="0"/>
                        </a:spcBef>
                        <a:spcAft>
                          <a:spcPts val="0"/>
                        </a:spcAft>
                        <a:buSzPts val="1100"/>
                        <a:buChar char="●"/>
                      </a:pPr>
                      <a:r>
                        <a:rPr lang="en" sz="1100"/>
                        <a:t>Lots of advanced widgets</a:t>
                      </a:r>
                      <a:endParaRPr sz="1100"/>
                    </a:p>
                  </a:txBody>
                  <a:tcPr marT="91425" marB="91425" marR="91425" marL="91425"/>
                </a:tc>
                <a:tc>
                  <a:txBody>
                    <a:bodyPr/>
                    <a:lstStyle/>
                    <a:p>
                      <a:pPr indent="-298450" lvl="0" marL="457200" rtl="0" algn="l">
                        <a:spcBef>
                          <a:spcPts val="0"/>
                        </a:spcBef>
                        <a:spcAft>
                          <a:spcPts val="0"/>
                        </a:spcAft>
                        <a:buSzPts val="1100"/>
                        <a:buChar char="●"/>
                      </a:pPr>
                      <a:r>
                        <a:rPr lang="en" sz="1100"/>
                        <a:t>Lack of python </a:t>
                      </a:r>
                      <a:r>
                        <a:rPr lang="en" sz="1100"/>
                        <a:t>documentation</a:t>
                      </a:r>
                      <a:r>
                        <a:rPr lang="en" sz="1100"/>
                        <a:t> thus making it hard to implement in my program</a:t>
                      </a:r>
                      <a:endParaRPr sz="1100"/>
                    </a:p>
                    <a:p>
                      <a:pPr indent="-298450" lvl="0" marL="457200" rtl="0" algn="l">
                        <a:spcBef>
                          <a:spcPts val="0"/>
                        </a:spcBef>
                        <a:spcAft>
                          <a:spcPts val="0"/>
                        </a:spcAft>
                        <a:buSzPts val="1100"/>
                        <a:buChar char="●"/>
                      </a:pPr>
                      <a:r>
                        <a:rPr lang="en" sz="1100"/>
                        <a:t>Steep learning curve and requires lots of time</a:t>
                      </a:r>
                      <a:endParaRPr sz="1100"/>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Management: Setup</a:t>
            </a:r>
            <a:endParaRPr/>
          </a:p>
        </p:txBody>
      </p:sp>
      <p:sp>
        <p:nvSpPr>
          <p:cNvPr id="81" name="Google Shape;81;p1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outcome - Testing tables</a:t>
            </a:r>
            <a:endParaRPr/>
          </a:p>
        </p:txBody>
      </p:sp>
      <p:sp>
        <p:nvSpPr>
          <p:cNvPr id="281" name="Google Shape;281;p41"/>
          <p:cNvSpPr txBox="1"/>
          <p:nvPr>
            <p:ph idx="1" type="body"/>
          </p:nvPr>
        </p:nvSpPr>
        <p:spPr>
          <a:xfrm>
            <a:off x="471900" y="956400"/>
            <a:ext cx="8222100" cy="8184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1600"/>
              </a:spcBef>
              <a:spcAft>
                <a:spcPts val="1600"/>
              </a:spcAft>
              <a:buSzPct val="100000"/>
              <a:buNone/>
            </a:pPr>
            <a:r>
              <a:rPr lang="en"/>
              <a:t>I created a very simple date validator which checks if the input is a number, if a letter or special characters. I did not see the need to put a validator for the text input fields as the inputs could consist of anything and thus no </a:t>
            </a:r>
            <a:r>
              <a:rPr lang="en"/>
              <a:t>necessary</a:t>
            </a:r>
            <a:r>
              <a:rPr lang="en"/>
              <a:t>. </a:t>
            </a:r>
            <a:endParaRPr/>
          </a:p>
        </p:txBody>
      </p:sp>
      <p:graphicFrame>
        <p:nvGraphicFramePr>
          <p:cNvPr id="282" name="Google Shape;282;p41"/>
          <p:cNvGraphicFramePr/>
          <p:nvPr/>
        </p:nvGraphicFramePr>
        <p:xfrm>
          <a:off x="903775" y="1921100"/>
          <a:ext cx="3000000" cy="3000000"/>
        </p:xfrm>
        <a:graphic>
          <a:graphicData uri="http://schemas.openxmlformats.org/drawingml/2006/table">
            <a:tbl>
              <a:tblPr>
                <a:noFill/>
                <a:tableStyleId>{5710F06B-3200-440A-8A52-E52B7FE1912F}</a:tableStyleId>
              </a:tblPr>
              <a:tblGrid>
                <a:gridCol w="3619500"/>
                <a:gridCol w="3619500"/>
              </a:tblGrid>
              <a:tr h="381000">
                <a:tc>
                  <a:txBody>
                    <a:bodyPr/>
                    <a:lstStyle/>
                    <a:p>
                      <a:pPr indent="0" lvl="0" marL="0" rtl="0" algn="l">
                        <a:spcBef>
                          <a:spcPts val="0"/>
                        </a:spcBef>
                        <a:spcAft>
                          <a:spcPts val="0"/>
                        </a:spcAft>
                        <a:buNone/>
                      </a:pPr>
                      <a:r>
                        <a:rPr lang="en"/>
                        <a:t>INPUT</a:t>
                      </a:r>
                      <a:endParaRPr/>
                    </a:p>
                  </a:txBody>
                  <a:tcPr marT="91425" marB="91425" marR="91425" marL="91425"/>
                </a:tc>
                <a:tc>
                  <a:txBody>
                    <a:bodyPr/>
                    <a:lstStyle/>
                    <a:p>
                      <a:pPr indent="0" lvl="0" marL="0" rtl="0" algn="l">
                        <a:spcBef>
                          <a:spcPts val="0"/>
                        </a:spcBef>
                        <a:spcAft>
                          <a:spcPts val="0"/>
                        </a:spcAft>
                        <a:buNone/>
                      </a:pPr>
                      <a:r>
                        <a:rPr lang="en"/>
                        <a:t>OUTPUT</a:t>
                      </a:r>
                      <a:endParaRPr/>
                    </a:p>
                  </a:txBody>
                  <a:tcPr marT="91425" marB="91425" marR="91425" marL="91425"/>
                </a:tc>
              </a:tr>
              <a:tr h="381000">
                <a:tc>
                  <a:txBody>
                    <a:bodyPr/>
                    <a:lstStyle/>
                    <a:p>
                      <a:pPr indent="0" lvl="0" marL="0" rtl="0" algn="l">
                        <a:spcBef>
                          <a:spcPts val="0"/>
                        </a:spcBef>
                        <a:spcAft>
                          <a:spcPts val="0"/>
                        </a:spcAft>
                        <a:buNone/>
                      </a:pPr>
                      <a:r>
                        <a:rPr lang="en"/>
                        <a:t>22032004</a:t>
                      </a:r>
                      <a:endParaRPr/>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r>
              <a:tr h="381000">
                <a:tc>
                  <a:txBody>
                    <a:bodyPr/>
                    <a:lstStyle/>
                    <a:p>
                      <a:pPr indent="0" lvl="0" marL="0" rtl="0" algn="l">
                        <a:spcBef>
                          <a:spcPts val="0"/>
                        </a:spcBef>
                        <a:spcAft>
                          <a:spcPts val="0"/>
                        </a:spcAft>
                        <a:buNone/>
                      </a:pPr>
                      <a:r>
                        <a:rPr lang="en"/>
                        <a:t>22-03-2004</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r>
              <a:tr h="381000">
                <a:tc>
                  <a:txBody>
                    <a:bodyPr/>
                    <a:lstStyle/>
                    <a:p>
                      <a:pPr indent="0" lvl="0" marL="0" rtl="0" algn="l">
                        <a:spcBef>
                          <a:spcPts val="0"/>
                        </a:spcBef>
                        <a:spcAft>
                          <a:spcPts val="0"/>
                        </a:spcAft>
                        <a:buNone/>
                      </a:pPr>
                      <a:r>
                        <a:rPr lang="en"/>
                        <a:t>twentytwo032004</a:t>
                      </a:r>
                      <a:endParaRPr/>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r>
            </a:tbl>
          </a:graphicData>
        </a:graphic>
      </p:graphicFrame>
      <p:sp>
        <p:nvSpPr>
          <p:cNvPr id="283" name="Google Shape;283;p41"/>
          <p:cNvSpPr txBox="1"/>
          <p:nvPr/>
        </p:nvSpPr>
        <p:spPr>
          <a:xfrm>
            <a:off x="520500" y="3867875"/>
            <a:ext cx="8124900" cy="10803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600">
                <a:solidFill>
                  <a:schemeClr val="lt2"/>
                </a:solidFill>
              </a:rPr>
              <a:t>My program does not handle entry of dates in other formats such as mm-dd-yy or mm/dd/yyyy, to help with this I have stated what format the date must be entered, however I know that in future iterations my program will have more capacity to handle inputs but I had to prioritise my tasks as our time was coming to an end and I still needed to fix the table widget.</a:t>
            </a:r>
            <a:endParaRPr sz="1600">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 - Code validation</a:t>
            </a:r>
            <a:endParaRPr/>
          </a:p>
        </p:txBody>
      </p:sp>
      <p:sp>
        <p:nvSpPr>
          <p:cNvPr id="289" name="Google Shape;289;p42"/>
          <p:cNvSpPr txBox="1"/>
          <p:nvPr>
            <p:ph idx="1" type="body"/>
          </p:nvPr>
        </p:nvSpPr>
        <p:spPr>
          <a:xfrm>
            <a:off x="471900" y="956400"/>
            <a:ext cx="4100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To validate my code I used the inbuilt PEP8 checker in pycharm. PEP8 is a validator built for python to check coding style guide and naming conventions. The inbuilt PyCharm version checks for the conventions and if there is a failure then it highlights the line in yellow.</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i="1" lang="en" sz="1000"/>
              <a:t>Top: Screenshot showing how PEP8 validator was set up in settings</a:t>
            </a:r>
            <a:endParaRPr i="1" sz="1000"/>
          </a:p>
          <a:p>
            <a:pPr indent="0" lvl="0" marL="0" rtl="0" algn="l">
              <a:spcBef>
                <a:spcPts val="0"/>
              </a:spcBef>
              <a:spcAft>
                <a:spcPts val="0"/>
              </a:spcAft>
              <a:buNone/>
            </a:pPr>
            <a:r>
              <a:rPr i="1" lang="en" sz="1000"/>
              <a:t>Middle: Screenshot showing other PEP* coding style checker I had set up</a:t>
            </a:r>
            <a:endParaRPr i="1" sz="1000"/>
          </a:p>
          <a:p>
            <a:pPr indent="0" lvl="0" marL="0" rtl="0" algn="l">
              <a:spcBef>
                <a:spcPts val="0"/>
              </a:spcBef>
              <a:spcAft>
                <a:spcPts val="0"/>
              </a:spcAft>
              <a:buNone/>
            </a:pPr>
            <a:r>
              <a:rPr i="1" lang="en" sz="1000"/>
              <a:t>Bottom: Screenshot showing what PEP8 failure looks like</a:t>
            </a:r>
            <a:endParaRPr i="1" sz="1000"/>
          </a:p>
          <a:p>
            <a:pPr indent="0" lvl="0" marL="0" rtl="0" algn="l">
              <a:spcBef>
                <a:spcPts val="0"/>
              </a:spcBef>
              <a:spcAft>
                <a:spcPts val="0"/>
              </a:spcAft>
              <a:buNone/>
            </a:pPr>
            <a:r>
              <a:t/>
            </a:r>
            <a:endParaRPr sz="1400"/>
          </a:p>
        </p:txBody>
      </p:sp>
      <p:pic>
        <p:nvPicPr>
          <p:cNvPr id="290" name="Google Shape;290;p42"/>
          <p:cNvPicPr preferRelativeResize="0"/>
          <p:nvPr/>
        </p:nvPicPr>
        <p:blipFill>
          <a:blip r:embed="rId3">
            <a:alphaModFix/>
          </a:blip>
          <a:stretch>
            <a:fillRect/>
          </a:stretch>
        </p:blipFill>
        <p:spPr>
          <a:xfrm>
            <a:off x="5284200" y="896825"/>
            <a:ext cx="3707400" cy="2450074"/>
          </a:xfrm>
          <a:prstGeom prst="rect">
            <a:avLst/>
          </a:prstGeom>
          <a:noFill/>
          <a:ln>
            <a:noFill/>
          </a:ln>
        </p:spPr>
      </p:pic>
      <p:pic>
        <p:nvPicPr>
          <p:cNvPr id="291" name="Google Shape;291;p42"/>
          <p:cNvPicPr preferRelativeResize="0"/>
          <p:nvPr/>
        </p:nvPicPr>
        <p:blipFill rotWithShape="1">
          <a:blip r:embed="rId4">
            <a:alphaModFix/>
          </a:blip>
          <a:srcRect b="55359" l="0" r="0" t="0"/>
          <a:stretch/>
        </p:blipFill>
        <p:spPr>
          <a:xfrm>
            <a:off x="5509125" y="3378775"/>
            <a:ext cx="3257550" cy="943950"/>
          </a:xfrm>
          <a:prstGeom prst="rect">
            <a:avLst/>
          </a:prstGeom>
          <a:noFill/>
          <a:ln>
            <a:noFill/>
          </a:ln>
        </p:spPr>
      </p:pic>
      <p:pic>
        <p:nvPicPr>
          <p:cNvPr id="292" name="Google Shape;292;p42"/>
          <p:cNvPicPr preferRelativeResize="0"/>
          <p:nvPr/>
        </p:nvPicPr>
        <p:blipFill rotWithShape="1">
          <a:blip r:embed="rId5">
            <a:alphaModFix/>
          </a:blip>
          <a:srcRect b="43572" l="0" r="0" t="0"/>
          <a:stretch/>
        </p:blipFill>
        <p:spPr>
          <a:xfrm>
            <a:off x="4791750" y="4470124"/>
            <a:ext cx="4281900" cy="462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 - Usability testing</a:t>
            </a:r>
            <a:endParaRPr/>
          </a:p>
        </p:txBody>
      </p:sp>
      <p:sp>
        <p:nvSpPr>
          <p:cNvPr id="298" name="Google Shape;298;p43"/>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test the usability of my outcome I got my friends, Finn and Alex to test it. They found it very easy to use as the buttons had labels on them and there were no </a:t>
            </a:r>
            <a:r>
              <a:rPr lang="en"/>
              <a:t>opportunities</a:t>
            </a:r>
            <a:r>
              <a:rPr lang="en"/>
              <a:t> to put in wrong information or cause an error.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Outcome - FINAL testing</a:t>
            </a:r>
            <a:endParaRPr/>
          </a:p>
        </p:txBody>
      </p:sp>
      <p:sp>
        <p:nvSpPr>
          <p:cNvPr id="304" name="Google Shape;304;p44"/>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44" title="09-19-06_Trim.mp4">
            <a:hlinkClick r:id="rId3"/>
          </p:cNvPr>
          <p:cNvPicPr preferRelativeResize="0"/>
          <p:nvPr/>
        </p:nvPicPr>
        <p:blipFill>
          <a:blip r:embed="rId4">
            <a:alphaModFix/>
          </a:blip>
          <a:stretch>
            <a:fillRect/>
          </a:stretch>
        </p:blipFill>
        <p:spPr>
          <a:xfrm>
            <a:off x="1774704" y="956395"/>
            <a:ext cx="5080625" cy="3810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Usability - Description</a:t>
            </a:r>
            <a:endParaRPr/>
          </a:p>
        </p:txBody>
      </p:sp>
      <p:sp>
        <p:nvSpPr>
          <p:cNvPr id="311" name="Google Shape;311;p45"/>
          <p:cNvSpPr txBox="1"/>
          <p:nvPr>
            <p:ph idx="1" type="body"/>
          </p:nvPr>
        </p:nvSpPr>
        <p:spPr>
          <a:xfrm>
            <a:off x="471900" y="956400"/>
            <a:ext cx="345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usability of an outcome is how easy and effective it is to use a product. This can be broken down into how easy it is to use a product, how safe it is to use and how effective and efficient it is to use a product.</a:t>
            </a:r>
            <a:endParaRPr sz="1400"/>
          </a:p>
        </p:txBody>
      </p:sp>
      <p:sp>
        <p:nvSpPr>
          <p:cNvPr id="312" name="Google Shape;312;p45"/>
          <p:cNvSpPr txBox="1"/>
          <p:nvPr/>
        </p:nvSpPr>
        <p:spPr>
          <a:xfrm>
            <a:off x="4127300" y="992750"/>
            <a:ext cx="4768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In my product I have </a:t>
            </a:r>
            <a:r>
              <a:rPr lang="en">
                <a:solidFill>
                  <a:schemeClr val="lt2"/>
                </a:solidFill>
              </a:rPr>
              <a:t>considered</a:t>
            </a:r>
            <a:r>
              <a:rPr lang="en">
                <a:solidFill>
                  <a:schemeClr val="lt2"/>
                </a:solidFill>
              </a:rPr>
              <a:t> the usability to improve how my client interacts with my product. I have made sure that my program is </a:t>
            </a:r>
            <a:r>
              <a:rPr lang="en">
                <a:solidFill>
                  <a:schemeClr val="lt2"/>
                </a:solidFill>
              </a:rPr>
              <a:t>intuitive</a:t>
            </a:r>
            <a:r>
              <a:rPr lang="en">
                <a:solidFill>
                  <a:schemeClr val="lt2"/>
                </a:solidFill>
              </a:rPr>
              <a:t> to use and they cannot crash the program. </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On my home page there is only 3 buttons with clear labels and thus no error can be caused</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On my upload page there are text fields which can have any input, except for dates which must be a number. There is also a dropdown menu which provides all the possible input and thus a false input cannot be entered.</a:t>
            </a:r>
            <a:endParaRPr>
              <a:solidFill>
                <a:schemeClr val="lt2"/>
              </a:solidFill>
            </a:endParaRPr>
          </a:p>
          <a:p>
            <a:pPr indent="0" lvl="0" marL="0" rtl="0" algn="l">
              <a:spcBef>
                <a:spcPts val="0"/>
              </a:spcBef>
              <a:spcAft>
                <a:spcPts val="0"/>
              </a:spcAft>
              <a:buNone/>
            </a:pPr>
            <a:r>
              <a:t/>
            </a:r>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Usability - Proof</a:t>
            </a:r>
            <a:endParaRPr/>
          </a:p>
        </p:txBody>
      </p:sp>
      <p:sp>
        <p:nvSpPr>
          <p:cNvPr id="318" name="Google Shape;318;p46"/>
          <p:cNvSpPr txBox="1"/>
          <p:nvPr>
            <p:ph idx="1" type="body"/>
          </p:nvPr>
        </p:nvSpPr>
        <p:spPr>
          <a:xfrm>
            <a:off x="471900" y="956400"/>
            <a:ext cx="54063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shows hows the buttons are clear and the contrast between black and white of the text makes it easy to read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2nd screenshot shows how it is easy to understand </a:t>
            </a:r>
            <a:r>
              <a:rPr lang="en" sz="1400"/>
              <a:t>what to input and how to submit it.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To improve my usability of my outcome I have made my program run faster by using functions to reduce the amount of code by not repeating. This allows the code to be quick and efficient. Video below shows the speed of the outcome.</a:t>
            </a:r>
            <a:endParaRPr sz="1400"/>
          </a:p>
        </p:txBody>
      </p:sp>
      <p:pic>
        <p:nvPicPr>
          <p:cNvPr id="319" name="Google Shape;319;p46"/>
          <p:cNvPicPr preferRelativeResize="0"/>
          <p:nvPr/>
        </p:nvPicPr>
        <p:blipFill rotWithShape="1">
          <a:blip r:embed="rId3">
            <a:alphaModFix/>
          </a:blip>
          <a:srcRect b="0" l="0" r="0" t="960"/>
          <a:stretch/>
        </p:blipFill>
        <p:spPr>
          <a:xfrm>
            <a:off x="6109796" y="884662"/>
            <a:ext cx="2719654" cy="2465363"/>
          </a:xfrm>
          <a:prstGeom prst="rect">
            <a:avLst/>
          </a:prstGeom>
          <a:noFill/>
          <a:ln>
            <a:noFill/>
          </a:ln>
        </p:spPr>
      </p:pic>
      <p:pic>
        <p:nvPicPr>
          <p:cNvPr id="320" name="Google Shape;320;p46"/>
          <p:cNvPicPr preferRelativeResize="0"/>
          <p:nvPr/>
        </p:nvPicPr>
        <p:blipFill>
          <a:blip r:embed="rId4">
            <a:alphaModFix/>
          </a:blip>
          <a:stretch>
            <a:fillRect/>
          </a:stretch>
        </p:blipFill>
        <p:spPr>
          <a:xfrm>
            <a:off x="6081525" y="3479975"/>
            <a:ext cx="2764875" cy="1663525"/>
          </a:xfrm>
          <a:prstGeom prst="rect">
            <a:avLst/>
          </a:prstGeom>
          <a:noFill/>
          <a:ln>
            <a:noFill/>
          </a:ln>
        </p:spPr>
      </p:pic>
      <p:pic>
        <p:nvPicPr>
          <p:cNvPr id="321" name="Google Shape;321;p46" title="09-19-06_Trim.mp4">
            <a:hlinkClick r:id="rId5"/>
          </p:cNvPr>
          <p:cNvPicPr preferRelativeResize="0"/>
          <p:nvPr/>
        </p:nvPicPr>
        <p:blipFill>
          <a:blip r:embed="rId6">
            <a:alphaModFix/>
          </a:blip>
          <a:stretch>
            <a:fillRect/>
          </a:stretch>
        </p:blipFill>
        <p:spPr>
          <a:xfrm>
            <a:off x="3942372" y="3585813"/>
            <a:ext cx="1935826" cy="1451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Legal </a:t>
            </a:r>
            <a:endParaRPr/>
          </a:p>
        </p:txBody>
      </p:sp>
      <p:sp>
        <p:nvSpPr>
          <p:cNvPr id="327" name="Google Shape;327;p47"/>
          <p:cNvSpPr txBox="1"/>
          <p:nvPr>
            <p:ph idx="1" type="body"/>
          </p:nvPr>
        </p:nvSpPr>
        <p:spPr>
          <a:xfrm>
            <a:off x="471900" y="956400"/>
            <a:ext cx="43119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Legal was a relevant implication in the fact that I had to use open source, free code development platforms.</a:t>
            </a:r>
            <a:r>
              <a:rPr lang="en" sz="1400"/>
              <a:t>I chose to use PyCharm Community Edition 2020.1.1 which is a free to use software developed by jetbrains.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i="1" lang="en" sz="1000"/>
              <a:t>Right - Screenshot of pycharm website showing community version is free -  https://www.jetbrains.com/pycharm/download/#section=windows</a:t>
            </a:r>
            <a:endParaRPr sz="1400"/>
          </a:p>
        </p:txBody>
      </p:sp>
      <p:pic>
        <p:nvPicPr>
          <p:cNvPr id="328" name="Google Shape;328;p47"/>
          <p:cNvPicPr preferRelativeResize="0"/>
          <p:nvPr/>
        </p:nvPicPr>
        <p:blipFill>
          <a:blip r:embed="rId3">
            <a:alphaModFix/>
          </a:blip>
          <a:stretch>
            <a:fillRect/>
          </a:stretch>
        </p:blipFill>
        <p:spPr>
          <a:xfrm>
            <a:off x="5703875" y="1665915"/>
            <a:ext cx="2766725" cy="2253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Privacy - Description</a:t>
            </a:r>
            <a:endParaRPr/>
          </a:p>
        </p:txBody>
      </p:sp>
      <p:sp>
        <p:nvSpPr>
          <p:cNvPr id="334" name="Google Shape;334;p48"/>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Privacy is how information is collected, stored and what is done with it. In my program I collect no information about the user. The only information I collect is data about the map being processed </a:t>
            </a:r>
            <a:r>
              <a:rPr lang="en" sz="1000"/>
              <a:t>1.</a:t>
            </a:r>
            <a:r>
              <a:rPr lang="en" sz="1400"/>
              <a:t> My program does also not publish this information anywhere and stores it in a private database stored on their computer. My program does not collect any information without the users knowledge.</a:t>
            </a:r>
            <a:endParaRPr sz="1400"/>
          </a:p>
        </p:txBody>
      </p:sp>
      <p:pic>
        <p:nvPicPr>
          <p:cNvPr id="335" name="Google Shape;335;p48"/>
          <p:cNvPicPr preferRelativeResize="0"/>
          <p:nvPr/>
        </p:nvPicPr>
        <p:blipFill>
          <a:blip r:embed="rId3">
            <a:alphaModFix/>
          </a:blip>
          <a:stretch>
            <a:fillRect/>
          </a:stretch>
        </p:blipFill>
        <p:spPr>
          <a:xfrm>
            <a:off x="773872" y="2291450"/>
            <a:ext cx="3718825" cy="2257976"/>
          </a:xfrm>
          <a:prstGeom prst="rect">
            <a:avLst/>
          </a:prstGeom>
          <a:noFill/>
          <a:ln>
            <a:noFill/>
          </a:ln>
        </p:spPr>
      </p:pic>
      <p:sp>
        <p:nvSpPr>
          <p:cNvPr id="336" name="Google Shape;336;p48"/>
          <p:cNvSpPr txBox="1"/>
          <p:nvPr/>
        </p:nvSpPr>
        <p:spPr>
          <a:xfrm>
            <a:off x="547175" y="2233050"/>
            <a:ext cx="35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a:t>
            </a:r>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Intellectual Property 1.0</a:t>
            </a:r>
            <a:endParaRPr/>
          </a:p>
        </p:txBody>
      </p:sp>
      <p:sp>
        <p:nvSpPr>
          <p:cNvPr id="342" name="Google Shape;342;p49"/>
          <p:cNvSpPr txBox="1"/>
          <p:nvPr>
            <p:ph idx="1" type="body"/>
          </p:nvPr>
        </p:nvSpPr>
        <p:spPr>
          <a:xfrm>
            <a:off x="471900" y="956400"/>
            <a:ext cx="40620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Intellectual property is a type of property that was created by humans, it can be inventions, code, images or other such resources. Addressing this in my program meant that I had to not use other people’s without their permission, not use images that I did not have the right to and use software for developing that I had permission to use.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my outcome I have not used any images in the actual development however users have the ability to upload their own images, I do not use the images in other outcomes so this is ok. </a:t>
            </a:r>
            <a:endParaRPr sz="1400"/>
          </a:p>
          <a:p>
            <a:pPr indent="0" lvl="0" marL="0" rtl="0" algn="l">
              <a:spcBef>
                <a:spcPts val="0"/>
              </a:spcBef>
              <a:spcAft>
                <a:spcPts val="0"/>
              </a:spcAft>
              <a:buNone/>
            </a:pPr>
            <a:br>
              <a:rPr lang="en" sz="1400"/>
            </a:br>
            <a:r>
              <a:rPr i="1" lang="en" sz="1000"/>
              <a:t>Right- No images stored in my project folder</a:t>
            </a:r>
            <a:endParaRPr i="1" sz="1000"/>
          </a:p>
        </p:txBody>
      </p:sp>
      <p:pic>
        <p:nvPicPr>
          <p:cNvPr id="343" name="Google Shape;343;p49"/>
          <p:cNvPicPr preferRelativeResize="0"/>
          <p:nvPr/>
        </p:nvPicPr>
        <p:blipFill>
          <a:blip r:embed="rId3">
            <a:alphaModFix/>
          </a:blip>
          <a:stretch>
            <a:fillRect/>
          </a:stretch>
        </p:blipFill>
        <p:spPr>
          <a:xfrm>
            <a:off x="4686300" y="896825"/>
            <a:ext cx="3602407" cy="40942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Intellectual Property 1.1</a:t>
            </a:r>
            <a:endParaRPr/>
          </a:p>
        </p:txBody>
      </p:sp>
      <p:sp>
        <p:nvSpPr>
          <p:cNvPr id="349" name="Google Shape;349;p50"/>
          <p:cNvSpPr txBox="1"/>
          <p:nvPr>
            <p:ph idx="1" type="body"/>
          </p:nvPr>
        </p:nvSpPr>
        <p:spPr>
          <a:xfrm>
            <a:off x="471900" y="956400"/>
            <a:ext cx="41400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next time I had to </a:t>
            </a:r>
            <a:r>
              <a:rPr lang="en" sz="1400"/>
              <a:t>address</a:t>
            </a:r>
            <a:r>
              <a:rPr lang="en" sz="1400"/>
              <a:t> intellectual property was when I was developing my code. I used many free to use tutorials on youtube posted by codemy.com. I</a:t>
            </a:r>
            <a:r>
              <a:rPr lang="en" sz="1400"/>
              <a:t> also did not copy his code and used his code to teach me how to write my own.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i="1" lang="en" sz="1000"/>
              <a:t>Right - Screenshot of codemy.com youtube channel</a:t>
            </a:r>
            <a:endParaRPr i="1" sz="1000"/>
          </a:p>
          <a:p>
            <a:pPr indent="0" lvl="0" marL="0" rtl="0" algn="l">
              <a:spcBef>
                <a:spcPts val="0"/>
              </a:spcBef>
              <a:spcAft>
                <a:spcPts val="0"/>
              </a:spcAft>
              <a:buNone/>
            </a:pPr>
            <a:r>
              <a:t/>
            </a:r>
            <a:endParaRPr i="1" sz="1000"/>
          </a:p>
          <a:p>
            <a:pPr indent="0" lvl="0" marL="0" rtl="0" algn="l">
              <a:spcBef>
                <a:spcPts val="0"/>
              </a:spcBef>
              <a:spcAft>
                <a:spcPts val="0"/>
              </a:spcAft>
              <a:buNone/>
            </a:pPr>
            <a:r>
              <a:t/>
            </a:r>
            <a:endParaRPr i="1" sz="1000"/>
          </a:p>
        </p:txBody>
      </p:sp>
      <p:pic>
        <p:nvPicPr>
          <p:cNvPr id="350" name="Google Shape;350;p50"/>
          <p:cNvPicPr preferRelativeResize="0"/>
          <p:nvPr/>
        </p:nvPicPr>
        <p:blipFill>
          <a:blip r:embed="rId3">
            <a:alphaModFix/>
          </a:blip>
          <a:stretch>
            <a:fillRect/>
          </a:stretch>
        </p:blipFill>
        <p:spPr>
          <a:xfrm>
            <a:off x="4902100" y="1004600"/>
            <a:ext cx="3541776" cy="28881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Proposal</a:t>
            </a:r>
            <a:endParaRPr/>
          </a:p>
        </p:txBody>
      </p:sp>
      <p:sp>
        <p:nvSpPr>
          <p:cNvPr id="87" name="Google Shape;87;p15"/>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first start planning what I wanted my program to do I created a very simple project proposal.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a:t>
            </a:r>
            <a:r>
              <a:rPr lang="en" u="sng">
                <a:solidFill>
                  <a:schemeClr val="hlink"/>
                </a:solidFill>
                <a:hlinkClick r:id="rId4"/>
              </a:rPr>
              <a:t>ttps://docs.google.com/document/d/1cL_rsTuTyQNQnko8cxE1-u9vgW3N_ntEQEedTbIk534/edit?usp=sharing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1"/>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ccessibility 1.0</a:t>
            </a:r>
            <a:endParaRPr/>
          </a:p>
        </p:txBody>
      </p:sp>
      <p:sp>
        <p:nvSpPr>
          <p:cNvPr id="356" name="Google Shape;356;p51"/>
          <p:cNvSpPr txBox="1"/>
          <p:nvPr>
            <p:ph idx="1" type="body"/>
          </p:nvPr>
        </p:nvSpPr>
        <p:spPr>
          <a:xfrm>
            <a:off x="471900" y="956400"/>
            <a:ext cx="4007100" cy="3672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a:t>
            </a:r>
            <a:r>
              <a:rPr lang="en"/>
              <a:t>accessibility</a:t>
            </a:r>
            <a:r>
              <a:rPr lang="en"/>
              <a:t> of product is how accessible a product is, and how people with disabilities may be able to use the product.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t>I have made my program accessible to people with colour blindness by using high contrast colours as shown in </a:t>
            </a:r>
            <a:r>
              <a:rPr lang="en" sz="1000"/>
              <a:t>1. </a:t>
            </a:r>
            <a:r>
              <a:rPr lang="en" sz="1400"/>
              <a:t>I also tested this by using a colour blindness simulator (</a:t>
            </a:r>
            <a:r>
              <a:rPr lang="en" sz="1400" u="sng">
                <a:solidFill>
                  <a:schemeClr val="hlink"/>
                </a:solidFill>
                <a:hlinkClick r:id="rId3"/>
              </a:rPr>
              <a:t>https://www.color-blindness.com/coblis-color-blindness-simulator/</a:t>
            </a:r>
            <a:r>
              <a:rPr lang="en" sz="1400"/>
              <a:t>) and tested Anomalous Trichromacy, Dichromatic view and Monochromatic view. In all versions of these colour blindness simulations the text was readable easily.</a:t>
            </a:r>
            <a:endParaRPr sz="1400"/>
          </a:p>
        </p:txBody>
      </p:sp>
      <p:pic>
        <p:nvPicPr>
          <p:cNvPr id="357" name="Google Shape;357;p51"/>
          <p:cNvPicPr preferRelativeResize="0"/>
          <p:nvPr/>
        </p:nvPicPr>
        <p:blipFill rotWithShape="1">
          <a:blip r:embed="rId4">
            <a:alphaModFix/>
          </a:blip>
          <a:srcRect b="0" l="0" r="0" t="7381"/>
          <a:stretch/>
        </p:blipFill>
        <p:spPr>
          <a:xfrm>
            <a:off x="4971525" y="1060425"/>
            <a:ext cx="3418175" cy="2174527"/>
          </a:xfrm>
          <a:prstGeom prst="rect">
            <a:avLst/>
          </a:prstGeom>
          <a:noFill/>
          <a:ln>
            <a:noFill/>
          </a:ln>
        </p:spPr>
      </p:pic>
      <p:sp>
        <p:nvSpPr>
          <p:cNvPr id="358" name="Google Shape;358;p51"/>
          <p:cNvSpPr txBox="1"/>
          <p:nvPr/>
        </p:nvSpPr>
        <p:spPr>
          <a:xfrm>
            <a:off x="4744850" y="1016200"/>
            <a:ext cx="297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a:t>
            </a:r>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2"/>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Accessibility 1.1</a:t>
            </a:r>
            <a:endParaRPr/>
          </a:p>
        </p:txBody>
      </p:sp>
      <p:sp>
        <p:nvSpPr>
          <p:cNvPr id="364" name="Google Shape;364;p52"/>
          <p:cNvSpPr txBox="1"/>
          <p:nvPr>
            <p:ph idx="1" type="body"/>
          </p:nvPr>
        </p:nvSpPr>
        <p:spPr>
          <a:xfrm>
            <a:off x="187600" y="956400"/>
            <a:ext cx="62457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Another aspect of </a:t>
            </a:r>
            <a:r>
              <a:rPr lang="en" sz="1400"/>
              <a:t>accessibility</a:t>
            </a:r>
            <a:r>
              <a:rPr lang="en" sz="1400"/>
              <a:t> I tested was how people with learning disabilities may interact with program. To consider this I created a simple instructions page</a:t>
            </a:r>
            <a:r>
              <a:rPr lang="en" sz="1000"/>
              <a:t> 1.</a:t>
            </a:r>
            <a:r>
              <a:rPr lang="en" sz="1400"/>
              <a:t> as a well as making the </a:t>
            </a:r>
            <a:r>
              <a:rPr lang="en" sz="1400"/>
              <a:t>program</a:t>
            </a:r>
            <a:r>
              <a:rPr lang="en" sz="1400"/>
              <a:t> simplistic with simple buttons and text fields so that the user may easily access what they want to do within the program.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Unfortunately</a:t>
            </a:r>
            <a:r>
              <a:rPr lang="en" sz="1400"/>
              <a:t> I did not have the opportunity to make the program be able to be controlled by the keyboard so that people with limited fine motor control could use it, however to help with this I made the buttons and text fields large and easy to click </a:t>
            </a:r>
            <a:r>
              <a:rPr lang="en" sz="1000"/>
              <a:t>2.</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400"/>
              <a:t>I did not make this program </a:t>
            </a:r>
            <a:r>
              <a:rPr lang="en" sz="1400"/>
              <a:t>accessible</a:t>
            </a:r>
            <a:r>
              <a:rPr lang="en" sz="1400"/>
              <a:t> to blind people by having audio transcripts as I felt that blind people would not be using this program as it is based off of images, and it’s primary use is organising images</a:t>
            </a:r>
            <a:endParaRPr sz="1400"/>
          </a:p>
        </p:txBody>
      </p:sp>
      <p:pic>
        <p:nvPicPr>
          <p:cNvPr id="365" name="Google Shape;365;p52"/>
          <p:cNvPicPr preferRelativeResize="0"/>
          <p:nvPr/>
        </p:nvPicPr>
        <p:blipFill>
          <a:blip r:embed="rId3">
            <a:alphaModFix/>
          </a:blip>
          <a:stretch>
            <a:fillRect/>
          </a:stretch>
        </p:blipFill>
        <p:spPr>
          <a:xfrm>
            <a:off x="7003925" y="1069650"/>
            <a:ext cx="1797876" cy="1941501"/>
          </a:xfrm>
          <a:prstGeom prst="rect">
            <a:avLst/>
          </a:prstGeom>
          <a:noFill/>
          <a:ln>
            <a:noFill/>
          </a:ln>
        </p:spPr>
      </p:pic>
      <p:sp>
        <p:nvSpPr>
          <p:cNvPr id="366" name="Google Shape;366;p52"/>
          <p:cNvSpPr txBox="1"/>
          <p:nvPr/>
        </p:nvSpPr>
        <p:spPr>
          <a:xfrm>
            <a:off x="6785125" y="1069650"/>
            <a:ext cx="31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a:t>
            </a:r>
            <a:endParaRPr sz="1000"/>
          </a:p>
        </p:txBody>
      </p:sp>
      <p:pic>
        <p:nvPicPr>
          <p:cNvPr id="367" name="Google Shape;367;p52"/>
          <p:cNvPicPr preferRelativeResize="0"/>
          <p:nvPr/>
        </p:nvPicPr>
        <p:blipFill rotWithShape="1">
          <a:blip r:embed="rId4">
            <a:alphaModFix/>
          </a:blip>
          <a:srcRect b="0" l="0" r="1690" t="3119"/>
          <a:stretch/>
        </p:blipFill>
        <p:spPr>
          <a:xfrm>
            <a:off x="7003925" y="3165825"/>
            <a:ext cx="1950350" cy="1770550"/>
          </a:xfrm>
          <a:prstGeom prst="rect">
            <a:avLst/>
          </a:prstGeom>
          <a:noFill/>
          <a:ln>
            <a:noFill/>
          </a:ln>
        </p:spPr>
      </p:pic>
      <p:sp>
        <p:nvSpPr>
          <p:cNvPr id="368" name="Google Shape;368;p52"/>
          <p:cNvSpPr txBox="1"/>
          <p:nvPr/>
        </p:nvSpPr>
        <p:spPr>
          <a:xfrm>
            <a:off x="6785125" y="3165825"/>
            <a:ext cx="31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2.</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Reflection on testing and </a:t>
            </a:r>
            <a:r>
              <a:rPr lang="en"/>
              <a:t>trialling</a:t>
            </a:r>
            <a:endParaRPr/>
          </a:p>
        </p:txBody>
      </p:sp>
      <p:sp>
        <p:nvSpPr>
          <p:cNvPr id="374" name="Google Shape;374;p53"/>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testing and trialling that I did throughout this time helped me achieve a high quality outcome that met the </a:t>
            </a:r>
            <a:r>
              <a:rPr lang="en"/>
              <a:t>stakeholders</a:t>
            </a:r>
            <a:r>
              <a:rPr lang="en"/>
              <a:t> needs.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 use of trialling multiple components I was able to decide which one best suited my product by measuring the pro’s and con’s of each solution. This combined to give me a high quality outcome. The testing that I completed helped me to discover errors, bugs and streamline the user’s experience of my outcome. This helped to create a product which was easy to use, had high </a:t>
            </a:r>
            <a:r>
              <a:rPr lang="en"/>
              <a:t>efficiency, no errors and suited the stakeholders needs.</a:t>
            </a:r>
            <a:r>
              <a:rPr lang="en"/>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Evaluate</a:t>
            </a:r>
            <a:endParaRPr/>
          </a:p>
        </p:txBody>
      </p:sp>
      <p:sp>
        <p:nvSpPr>
          <p:cNvPr id="380" name="Google Shape;380;p54"/>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t>All these processes worked together to help me create a functional program which satisfied by design </a:t>
            </a:r>
            <a:r>
              <a:rPr lang="en" sz="1400"/>
              <a:t>brief</a:t>
            </a:r>
            <a:r>
              <a:rPr lang="en" sz="1400"/>
              <a:t> of the outcome. These processes helped me to manage my time, improve my product and design it to the best of my ability. </a:t>
            </a:r>
            <a:endParaRPr sz="1400"/>
          </a:p>
          <a:p>
            <a:pPr indent="0" lvl="0" marL="0" rtl="0" algn="l">
              <a:lnSpc>
                <a:spcPct val="115000"/>
              </a:lnSpc>
              <a:spcBef>
                <a:spcPts val="1600"/>
              </a:spcBef>
              <a:spcAft>
                <a:spcPts val="0"/>
              </a:spcAft>
              <a:buSzPts val="1800"/>
              <a:buNone/>
            </a:pPr>
            <a:r>
              <a:rPr lang="en" sz="1400"/>
              <a:t>To improve my outcome I would have understood that project management was far more important </a:t>
            </a:r>
            <a:r>
              <a:rPr lang="en" sz="1400"/>
              <a:t>than I previously thought as I did not think that I used all the time I was given to the best of my ability. I would also improve the viewing function of my program as it is only very basic currently and I want to install new features such as append, delete and make it more visually appealing. Another aspect I would continue to develop would be the home and instructions page as they were last minute. To make it more user friendly I would improve the error handling done by the program and check if more inputs were valid and also a way of telling the user why their input was wrong.</a:t>
            </a:r>
            <a:endParaRPr sz="1400"/>
          </a:p>
          <a:p>
            <a:pPr indent="0" lvl="0" marL="0" rtl="0" algn="l">
              <a:lnSpc>
                <a:spcPct val="115000"/>
              </a:lnSpc>
              <a:spcBef>
                <a:spcPts val="1600"/>
              </a:spcBef>
              <a:spcAft>
                <a:spcPts val="1600"/>
              </a:spcAft>
              <a:buSzPts val="1800"/>
              <a:buNone/>
            </a:pPr>
            <a:r>
              <a:rPr lang="en" sz="1400"/>
              <a:t>Overall I think I produced a good product with the time I was given however there are still lots of aspects which can be improved upon in further updates.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rgbClr val="000000"/>
              </a:buClr>
              <a:buSzPts val="1800"/>
              <a:buFont typeface="Arial"/>
              <a:buNone/>
            </a:pPr>
            <a:r>
              <a:rPr lang="en" sz="1800"/>
              <a:t>Record evidence that you have setup project management </a:t>
            </a:r>
            <a:r>
              <a:rPr lang="en" sz="1800" u="sng"/>
              <a:t>tools</a:t>
            </a:r>
            <a:r>
              <a:rPr lang="en" sz="1800"/>
              <a:t> to manage the development of your outcome.</a:t>
            </a:r>
            <a:endParaRPr/>
          </a:p>
        </p:txBody>
      </p:sp>
      <p:sp>
        <p:nvSpPr>
          <p:cNvPr id="93" name="Google Shape;93;p16"/>
          <p:cNvSpPr txBox="1"/>
          <p:nvPr>
            <p:ph idx="1" type="body"/>
          </p:nvPr>
        </p:nvSpPr>
        <p:spPr>
          <a:xfrm>
            <a:off x="471900" y="956400"/>
            <a:ext cx="4100100" cy="36729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I used monday.com as my project management tool. Monday.com is a paid user experience however, there is a free trial that allowed me to use it. I wanted to use monday.com as it was easy to understand, set up tasks to do and group them into </a:t>
            </a:r>
            <a:r>
              <a:rPr lang="en"/>
              <a:t>subcategories</a:t>
            </a:r>
            <a:r>
              <a:rPr lang="en"/>
              <a:t> as well as allowing me to easily view what I should do next or what had been done.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my free trial of monday.com ran out then I knew that I could easily switch to trello and not lose my project however I completed my project before my free trial ran out and monday.com allows you to refresh your trial each time it runs out.</a:t>
            </a:r>
            <a:endParaRPr/>
          </a:p>
        </p:txBody>
      </p:sp>
      <p:pic>
        <p:nvPicPr>
          <p:cNvPr id="94" name="Google Shape;94;p16"/>
          <p:cNvPicPr preferRelativeResize="0"/>
          <p:nvPr/>
        </p:nvPicPr>
        <p:blipFill>
          <a:blip r:embed="rId3">
            <a:alphaModFix/>
          </a:blip>
          <a:stretch>
            <a:fillRect/>
          </a:stretch>
        </p:blipFill>
        <p:spPr>
          <a:xfrm>
            <a:off x="4724400" y="820625"/>
            <a:ext cx="4267197" cy="2958701"/>
          </a:xfrm>
          <a:prstGeom prst="rect">
            <a:avLst/>
          </a:prstGeom>
          <a:noFill/>
          <a:ln>
            <a:noFill/>
          </a:ln>
        </p:spPr>
      </p:pic>
      <p:pic>
        <p:nvPicPr>
          <p:cNvPr id="95" name="Google Shape;95;p16"/>
          <p:cNvPicPr preferRelativeResize="0"/>
          <p:nvPr/>
        </p:nvPicPr>
        <p:blipFill rotWithShape="1">
          <a:blip r:embed="rId4">
            <a:alphaModFix/>
          </a:blip>
          <a:srcRect b="11567" l="0" r="0" t="0"/>
          <a:stretch/>
        </p:blipFill>
        <p:spPr>
          <a:xfrm>
            <a:off x="4763450" y="3779325"/>
            <a:ext cx="4228152" cy="1287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Record evidence that you have chosen project management techniques to manage the development of your outcome.</a:t>
            </a:r>
            <a:endParaRPr sz="1800"/>
          </a:p>
        </p:txBody>
      </p:sp>
      <p:sp>
        <p:nvSpPr>
          <p:cNvPr id="101" name="Google Shape;101;p17"/>
          <p:cNvSpPr txBox="1"/>
          <p:nvPr>
            <p:ph idx="1" type="body"/>
          </p:nvPr>
        </p:nvSpPr>
        <p:spPr>
          <a:xfrm>
            <a:off x="471900" y="956400"/>
            <a:ext cx="8222100" cy="36543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One of the project management </a:t>
            </a:r>
            <a:r>
              <a:rPr lang="en"/>
              <a:t>techniques</a:t>
            </a:r>
            <a:r>
              <a:rPr lang="en"/>
              <a:t> I used was breaking down my workflow into </a:t>
            </a:r>
            <a:r>
              <a:rPr lang="en"/>
              <a:t>subcategories</a:t>
            </a:r>
            <a:r>
              <a:rPr lang="en"/>
              <a:t>, this allowed me to focus on what needed done and how long it would take and prioritise what was most important. An example of this was breaking down my project into GUI, database and general. I then further broke these </a:t>
            </a:r>
            <a:r>
              <a:rPr lang="en"/>
              <a:t>categories</a:t>
            </a:r>
            <a:r>
              <a:rPr lang="en"/>
              <a:t> into smaller, manageable tasks such as ‘create table’, ‘upload data to table’ and ‘query data’. </a:t>
            </a:r>
            <a:r>
              <a:rPr lang="en"/>
              <a:t> This is shown visually on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were given 8 weeks to complete this task and monday.com helped me to organise my time by helping me achieve milestones and allocating a chunk of time to each task. </a:t>
            </a:r>
            <a:r>
              <a:rPr lang="en"/>
              <a:t>This helped me to prioritise certain tasks for the set deadline.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Monday.com also allowed me to share tasks which helped me to get feedback from other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project management </a:t>
            </a:r>
            <a:r>
              <a:rPr lang="en"/>
              <a:t>technique</a:t>
            </a:r>
            <a:r>
              <a:rPr lang="en"/>
              <a:t> that I used was having backups of my project incase a file got deleted, this allowed me to minimise my time loss incase something went wrong so I would not have to start from scratch.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Mind Map</a:t>
            </a:r>
            <a:endParaRPr/>
          </a:p>
        </p:txBody>
      </p:sp>
      <p:pic>
        <p:nvPicPr>
          <p:cNvPr id="107" name="Google Shape;107;p18"/>
          <p:cNvPicPr preferRelativeResize="0"/>
          <p:nvPr/>
        </p:nvPicPr>
        <p:blipFill>
          <a:blip r:embed="rId3">
            <a:alphaModFix/>
          </a:blip>
          <a:stretch>
            <a:fillRect/>
          </a:stretch>
        </p:blipFill>
        <p:spPr>
          <a:xfrm>
            <a:off x="1063100" y="1065300"/>
            <a:ext cx="6732475" cy="3512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Record evidence that you have setup/ chosen version control tools/techniques to manage the development of your outcome.</a:t>
            </a:r>
            <a:endParaRPr sz="1800"/>
          </a:p>
        </p:txBody>
      </p:sp>
      <p:sp>
        <p:nvSpPr>
          <p:cNvPr id="113" name="Google Shape;113;p19"/>
          <p:cNvSpPr txBox="1"/>
          <p:nvPr>
            <p:ph idx="1" type="body"/>
          </p:nvPr>
        </p:nvSpPr>
        <p:spPr>
          <a:xfrm>
            <a:off x="471900" y="956400"/>
            <a:ext cx="4100100" cy="3847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sz="1400"/>
              <a:t>I used Pycharm to develop my project, pycharm has an inbuilt feature which saves </a:t>
            </a:r>
            <a:r>
              <a:rPr lang="en" sz="1400"/>
              <a:t>previous</a:t>
            </a:r>
            <a:r>
              <a:rPr lang="en" sz="1400"/>
              <a:t> versions of my code. I used this feature in conjunction with saving versions to save over 20 testing / older versions of my code. This allowed me to keep previous code incase newer versions had faults allowing me to revert back to previous versions.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To manage this I had one file that I worked on and made copies of it everyday that there was major changes, I also saved copies when there was an error that I had to fix. Another way I managed version control was working on components in there </a:t>
            </a:r>
            <a:r>
              <a:rPr lang="en" sz="1400"/>
              <a:t>separate</a:t>
            </a:r>
            <a:r>
              <a:rPr lang="en" sz="1400"/>
              <a:t> files with their own version control and only implemented it in my main code when it was ready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Version control also helped me save backups of my project incase something went wrong or one of the files got corrupted.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i="1" lang="en" sz="1050"/>
              <a:t>Top: Screenshot showing local history window in PyCharm and how it highlights changes made and also when the changes were made. </a:t>
            </a:r>
            <a:endParaRPr i="1" sz="1050"/>
          </a:p>
          <a:p>
            <a:pPr indent="0" lvl="0" marL="0" rtl="0" algn="l">
              <a:spcBef>
                <a:spcPts val="0"/>
              </a:spcBef>
              <a:spcAft>
                <a:spcPts val="0"/>
              </a:spcAft>
              <a:buNone/>
            </a:pPr>
            <a:r>
              <a:t/>
            </a:r>
            <a:endParaRPr i="1" sz="1050"/>
          </a:p>
          <a:p>
            <a:pPr indent="0" lvl="0" marL="0" rtl="0" algn="l">
              <a:spcBef>
                <a:spcPts val="0"/>
              </a:spcBef>
              <a:spcAft>
                <a:spcPts val="0"/>
              </a:spcAft>
              <a:buNone/>
            </a:pPr>
            <a:r>
              <a:rPr i="1" lang="en" sz="1050"/>
              <a:t>Bottom: This was my main file that I worked on so it goes back to 19/05/2021 4:20 when it was still names something else.</a:t>
            </a:r>
            <a:endParaRPr i="1" sz="1050"/>
          </a:p>
        </p:txBody>
      </p:sp>
      <p:pic>
        <p:nvPicPr>
          <p:cNvPr id="114" name="Google Shape;114;p19"/>
          <p:cNvPicPr preferRelativeResize="0"/>
          <p:nvPr/>
        </p:nvPicPr>
        <p:blipFill>
          <a:blip r:embed="rId3">
            <a:alphaModFix/>
          </a:blip>
          <a:stretch>
            <a:fillRect/>
          </a:stretch>
        </p:blipFill>
        <p:spPr>
          <a:xfrm>
            <a:off x="4724400" y="896825"/>
            <a:ext cx="4365975" cy="2257274"/>
          </a:xfrm>
          <a:prstGeom prst="rect">
            <a:avLst/>
          </a:prstGeom>
          <a:noFill/>
          <a:ln>
            <a:noFill/>
          </a:ln>
        </p:spPr>
      </p:pic>
      <p:pic>
        <p:nvPicPr>
          <p:cNvPr id="115" name="Google Shape;115;p19"/>
          <p:cNvPicPr preferRelativeResize="0"/>
          <p:nvPr/>
        </p:nvPicPr>
        <p:blipFill>
          <a:blip r:embed="rId4">
            <a:alphaModFix/>
          </a:blip>
          <a:stretch>
            <a:fillRect/>
          </a:stretch>
        </p:blipFill>
        <p:spPr>
          <a:xfrm>
            <a:off x="4724400" y="3820999"/>
            <a:ext cx="4365976" cy="367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471900" y="-232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Explain why you believe that these tools and techniques are appropriate for the development of your outcome.</a:t>
            </a:r>
            <a:endParaRPr sz="1800"/>
          </a:p>
        </p:txBody>
      </p:sp>
      <p:sp>
        <p:nvSpPr>
          <p:cNvPr id="121" name="Google Shape;121;p20"/>
          <p:cNvSpPr txBox="1"/>
          <p:nvPr>
            <p:ph idx="1" type="body"/>
          </p:nvPr>
        </p:nvSpPr>
        <p:spPr>
          <a:xfrm>
            <a:off x="471900" y="956400"/>
            <a:ext cx="8222100" cy="3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that I used monday.com is because I found it extremely easy to use and the graphical </a:t>
            </a:r>
            <a:r>
              <a:rPr lang="en"/>
              <a:t>interface</a:t>
            </a:r>
            <a:r>
              <a:rPr lang="en"/>
              <a:t> allowed me to </a:t>
            </a:r>
            <a:r>
              <a:rPr lang="en"/>
              <a:t>easily</a:t>
            </a:r>
            <a:r>
              <a:rPr lang="en"/>
              <a:t> understand what needed to be done and what had already been done. I chose monday.com over trello because from my first interactions with trello I found it harder to set up / use and prioritise my tasks, and although monday.com is more for teams and trello is more for one user I still found monday.com more suitable for my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chose to use pycharm to develop my project because it specialises in python projects and is well set up for understanding conventions such as PEP8 and saving previous versions of my code.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FF0000"/>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